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7" r:id="rId3"/>
    <p:sldId id="267" r:id="rId4"/>
    <p:sldId id="268" r:id="rId5"/>
    <p:sldId id="258" r:id="rId6"/>
    <p:sldId id="271" r:id="rId7"/>
    <p:sldId id="273" r:id="rId8"/>
    <p:sldId id="263" r:id="rId9"/>
    <p:sldId id="266" r:id="rId10"/>
    <p:sldId id="265" r:id="rId11"/>
    <p:sldId id="272" r:id="rId12"/>
  </p:sldIdLst>
  <p:sldSz cx="7669213" cy="10440988"/>
  <p:notesSz cx="6858000" cy="9144000"/>
  <p:defaultTextStyle>
    <a:defPPr>
      <a:defRPr lang="ru-RU"/>
    </a:defPPr>
    <a:lvl1pPr marL="0" algn="l" defTabSz="1034826" rtl="0" eaLnBrk="1" latinLnBrk="0" hangingPunct="1">
      <a:defRPr sz="2000" kern="1200">
        <a:solidFill>
          <a:schemeClr val="tx1"/>
        </a:solidFill>
        <a:latin typeface="+mn-lt"/>
        <a:ea typeface="+mn-ea"/>
        <a:cs typeface="+mn-cs"/>
      </a:defRPr>
    </a:lvl1pPr>
    <a:lvl2pPr marL="517413" algn="l" defTabSz="1034826" rtl="0" eaLnBrk="1" latinLnBrk="0" hangingPunct="1">
      <a:defRPr sz="2000" kern="1200">
        <a:solidFill>
          <a:schemeClr val="tx1"/>
        </a:solidFill>
        <a:latin typeface="+mn-lt"/>
        <a:ea typeface="+mn-ea"/>
        <a:cs typeface="+mn-cs"/>
      </a:defRPr>
    </a:lvl2pPr>
    <a:lvl3pPr marL="1034826" algn="l" defTabSz="1034826" rtl="0" eaLnBrk="1" latinLnBrk="0" hangingPunct="1">
      <a:defRPr sz="2000" kern="1200">
        <a:solidFill>
          <a:schemeClr val="tx1"/>
        </a:solidFill>
        <a:latin typeface="+mn-lt"/>
        <a:ea typeface="+mn-ea"/>
        <a:cs typeface="+mn-cs"/>
      </a:defRPr>
    </a:lvl3pPr>
    <a:lvl4pPr marL="1552240" algn="l" defTabSz="1034826" rtl="0" eaLnBrk="1" latinLnBrk="0" hangingPunct="1">
      <a:defRPr sz="2000" kern="1200">
        <a:solidFill>
          <a:schemeClr val="tx1"/>
        </a:solidFill>
        <a:latin typeface="+mn-lt"/>
        <a:ea typeface="+mn-ea"/>
        <a:cs typeface="+mn-cs"/>
      </a:defRPr>
    </a:lvl4pPr>
    <a:lvl5pPr marL="2069653" algn="l" defTabSz="1034826" rtl="0" eaLnBrk="1" latinLnBrk="0" hangingPunct="1">
      <a:defRPr sz="2000" kern="1200">
        <a:solidFill>
          <a:schemeClr val="tx1"/>
        </a:solidFill>
        <a:latin typeface="+mn-lt"/>
        <a:ea typeface="+mn-ea"/>
        <a:cs typeface="+mn-cs"/>
      </a:defRPr>
    </a:lvl5pPr>
    <a:lvl6pPr marL="2587066" algn="l" defTabSz="1034826" rtl="0" eaLnBrk="1" latinLnBrk="0" hangingPunct="1">
      <a:defRPr sz="2000" kern="1200">
        <a:solidFill>
          <a:schemeClr val="tx1"/>
        </a:solidFill>
        <a:latin typeface="+mn-lt"/>
        <a:ea typeface="+mn-ea"/>
        <a:cs typeface="+mn-cs"/>
      </a:defRPr>
    </a:lvl6pPr>
    <a:lvl7pPr marL="3104479" algn="l" defTabSz="1034826" rtl="0" eaLnBrk="1" latinLnBrk="0" hangingPunct="1">
      <a:defRPr sz="2000" kern="1200">
        <a:solidFill>
          <a:schemeClr val="tx1"/>
        </a:solidFill>
        <a:latin typeface="+mn-lt"/>
        <a:ea typeface="+mn-ea"/>
        <a:cs typeface="+mn-cs"/>
      </a:defRPr>
    </a:lvl7pPr>
    <a:lvl8pPr marL="3621893" algn="l" defTabSz="1034826" rtl="0" eaLnBrk="1" latinLnBrk="0" hangingPunct="1">
      <a:defRPr sz="2000" kern="1200">
        <a:solidFill>
          <a:schemeClr val="tx1"/>
        </a:solidFill>
        <a:latin typeface="+mn-lt"/>
        <a:ea typeface="+mn-ea"/>
        <a:cs typeface="+mn-cs"/>
      </a:defRPr>
    </a:lvl8pPr>
    <a:lvl9pPr marL="4139306" algn="l" defTabSz="1034826"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0368" autoAdjust="0"/>
    <p:restoredTop sz="94660"/>
  </p:normalViewPr>
  <p:slideViewPr>
    <p:cSldViewPr>
      <p:cViewPr>
        <p:scale>
          <a:sx n="55" d="100"/>
          <a:sy n="55" d="100"/>
        </p:scale>
        <p:origin x="-1848" y="270"/>
      </p:cViewPr>
      <p:guideLst>
        <p:guide orient="horz" pos="3289"/>
        <p:guide pos="241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5191" y="3243476"/>
            <a:ext cx="6518831" cy="223804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50382" y="5916560"/>
            <a:ext cx="5368449" cy="2668252"/>
          </a:xfrm>
        </p:spPr>
        <p:txBody>
          <a:bodyPr/>
          <a:lstStyle>
            <a:lvl1pPr marL="0" indent="0" algn="ctr">
              <a:buNone/>
              <a:defRPr>
                <a:solidFill>
                  <a:schemeClr val="tx1">
                    <a:tint val="75000"/>
                  </a:schemeClr>
                </a:solidFill>
              </a:defRPr>
            </a:lvl1pPr>
            <a:lvl2pPr marL="517413" indent="0" algn="ctr">
              <a:buNone/>
              <a:defRPr>
                <a:solidFill>
                  <a:schemeClr val="tx1">
                    <a:tint val="75000"/>
                  </a:schemeClr>
                </a:solidFill>
              </a:defRPr>
            </a:lvl2pPr>
            <a:lvl3pPr marL="1034826" indent="0" algn="ctr">
              <a:buNone/>
              <a:defRPr>
                <a:solidFill>
                  <a:schemeClr val="tx1">
                    <a:tint val="75000"/>
                  </a:schemeClr>
                </a:solidFill>
              </a:defRPr>
            </a:lvl3pPr>
            <a:lvl4pPr marL="1552240" indent="0" algn="ctr">
              <a:buNone/>
              <a:defRPr>
                <a:solidFill>
                  <a:schemeClr val="tx1">
                    <a:tint val="75000"/>
                  </a:schemeClr>
                </a:solidFill>
              </a:defRPr>
            </a:lvl4pPr>
            <a:lvl5pPr marL="2069653" indent="0" algn="ctr">
              <a:buNone/>
              <a:defRPr>
                <a:solidFill>
                  <a:schemeClr val="tx1">
                    <a:tint val="75000"/>
                  </a:schemeClr>
                </a:solidFill>
              </a:defRPr>
            </a:lvl5pPr>
            <a:lvl6pPr marL="2587066" indent="0" algn="ctr">
              <a:buNone/>
              <a:defRPr>
                <a:solidFill>
                  <a:schemeClr val="tx1">
                    <a:tint val="75000"/>
                  </a:schemeClr>
                </a:solidFill>
              </a:defRPr>
            </a:lvl6pPr>
            <a:lvl7pPr marL="3104479" indent="0" algn="ctr">
              <a:buNone/>
              <a:defRPr>
                <a:solidFill>
                  <a:schemeClr val="tx1">
                    <a:tint val="75000"/>
                  </a:schemeClr>
                </a:solidFill>
              </a:defRPr>
            </a:lvl7pPr>
            <a:lvl8pPr marL="3621893" indent="0" algn="ctr">
              <a:buNone/>
              <a:defRPr>
                <a:solidFill>
                  <a:schemeClr val="tx1">
                    <a:tint val="75000"/>
                  </a:schemeClr>
                </a:solidFill>
              </a:defRPr>
            </a:lvl8pPr>
            <a:lvl9pPr marL="4139306"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70134" y="558304"/>
            <a:ext cx="1294180" cy="1187662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87596" y="558304"/>
            <a:ext cx="3754719" cy="118766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5815" y="6709302"/>
            <a:ext cx="6518831" cy="2073696"/>
          </a:xfrm>
        </p:spPr>
        <p:txBody>
          <a:bodyPr anchor="t"/>
          <a:lstStyle>
            <a:lvl1pPr algn="l">
              <a:defRPr sz="4500" b="1" cap="all"/>
            </a:lvl1pPr>
          </a:lstStyle>
          <a:p>
            <a:r>
              <a:rPr lang="ru-RU" smtClean="0"/>
              <a:t>Образец заголовка</a:t>
            </a:r>
            <a:endParaRPr lang="ru-RU"/>
          </a:p>
        </p:txBody>
      </p:sp>
      <p:sp>
        <p:nvSpPr>
          <p:cNvPr id="3" name="Текст 2"/>
          <p:cNvSpPr>
            <a:spLocks noGrp="1"/>
          </p:cNvSpPr>
          <p:nvPr>
            <p:ph type="body" idx="1"/>
          </p:nvPr>
        </p:nvSpPr>
        <p:spPr>
          <a:xfrm>
            <a:off x="605815" y="4425338"/>
            <a:ext cx="6518831" cy="2283965"/>
          </a:xfrm>
        </p:spPr>
        <p:txBody>
          <a:bodyPr anchor="b"/>
          <a:lstStyle>
            <a:lvl1pPr marL="0" indent="0">
              <a:buNone/>
              <a:defRPr sz="2300">
                <a:solidFill>
                  <a:schemeClr val="tx1">
                    <a:tint val="75000"/>
                  </a:schemeClr>
                </a:solidFill>
              </a:defRPr>
            </a:lvl1pPr>
            <a:lvl2pPr marL="517413" indent="0">
              <a:buNone/>
              <a:defRPr sz="2000">
                <a:solidFill>
                  <a:schemeClr val="tx1">
                    <a:tint val="75000"/>
                  </a:schemeClr>
                </a:solidFill>
              </a:defRPr>
            </a:lvl2pPr>
            <a:lvl3pPr marL="1034826" indent="0">
              <a:buNone/>
              <a:defRPr sz="1800">
                <a:solidFill>
                  <a:schemeClr val="tx1">
                    <a:tint val="75000"/>
                  </a:schemeClr>
                </a:solidFill>
              </a:defRPr>
            </a:lvl3pPr>
            <a:lvl4pPr marL="1552240" indent="0">
              <a:buNone/>
              <a:defRPr sz="1600">
                <a:solidFill>
                  <a:schemeClr val="tx1">
                    <a:tint val="75000"/>
                  </a:schemeClr>
                </a:solidFill>
              </a:defRPr>
            </a:lvl4pPr>
            <a:lvl5pPr marL="2069653" indent="0">
              <a:buNone/>
              <a:defRPr sz="1600">
                <a:solidFill>
                  <a:schemeClr val="tx1">
                    <a:tint val="75000"/>
                  </a:schemeClr>
                </a:solidFill>
              </a:defRPr>
            </a:lvl5pPr>
            <a:lvl6pPr marL="2587066" indent="0">
              <a:buNone/>
              <a:defRPr sz="1600">
                <a:solidFill>
                  <a:schemeClr val="tx1">
                    <a:tint val="75000"/>
                  </a:schemeClr>
                </a:solidFill>
              </a:defRPr>
            </a:lvl6pPr>
            <a:lvl7pPr marL="3104479" indent="0">
              <a:buNone/>
              <a:defRPr sz="1600">
                <a:solidFill>
                  <a:schemeClr val="tx1">
                    <a:tint val="75000"/>
                  </a:schemeClr>
                </a:solidFill>
              </a:defRPr>
            </a:lvl7pPr>
            <a:lvl8pPr marL="3621893" indent="0">
              <a:buNone/>
              <a:defRPr sz="1600">
                <a:solidFill>
                  <a:schemeClr val="tx1">
                    <a:tint val="75000"/>
                  </a:schemeClr>
                </a:solidFill>
              </a:defRPr>
            </a:lvl8pPr>
            <a:lvl9pPr marL="4139306"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7596" y="3248308"/>
            <a:ext cx="2524449" cy="9186620"/>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939866" y="3248308"/>
            <a:ext cx="2524449" cy="9186620"/>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18123"/>
            <a:ext cx="6902292" cy="1740165"/>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83461" y="2337138"/>
            <a:ext cx="3388568" cy="974008"/>
          </a:xfrm>
        </p:spPr>
        <p:txBody>
          <a:bodyPr anchor="b"/>
          <a:lstStyle>
            <a:lvl1pPr marL="0" indent="0">
              <a:buNone/>
              <a:defRPr sz="2700" b="1"/>
            </a:lvl1pPr>
            <a:lvl2pPr marL="517413" indent="0">
              <a:buNone/>
              <a:defRPr sz="2300" b="1"/>
            </a:lvl2pPr>
            <a:lvl3pPr marL="1034826" indent="0">
              <a:buNone/>
              <a:defRPr sz="2000" b="1"/>
            </a:lvl3pPr>
            <a:lvl4pPr marL="1552240" indent="0">
              <a:buNone/>
              <a:defRPr sz="1800" b="1"/>
            </a:lvl4pPr>
            <a:lvl5pPr marL="2069653" indent="0">
              <a:buNone/>
              <a:defRPr sz="1800" b="1"/>
            </a:lvl5pPr>
            <a:lvl6pPr marL="2587066" indent="0">
              <a:buNone/>
              <a:defRPr sz="1800" b="1"/>
            </a:lvl6pPr>
            <a:lvl7pPr marL="3104479" indent="0">
              <a:buNone/>
              <a:defRPr sz="1800" b="1"/>
            </a:lvl7pPr>
            <a:lvl8pPr marL="3621893" indent="0">
              <a:buNone/>
              <a:defRPr sz="1800" b="1"/>
            </a:lvl8pPr>
            <a:lvl9pPr marL="4139306"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83461" y="3311146"/>
            <a:ext cx="3388568" cy="6015653"/>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95855" y="2337138"/>
            <a:ext cx="3389898" cy="974008"/>
          </a:xfrm>
        </p:spPr>
        <p:txBody>
          <a:bodyPr anchor="b"/>
          <a:lstStyle>
            <a:lvl1pPr marL="0" indent="0">
              <a:buNone/>
              <a:defRPr sz="2700" b="1"/>
            </a:lvl1pPr>
            <a:lvl2pPr marL="517413" indent="0">
              <a:buNone/>
              <a:defRPr sz="2300" b="1"/>
            </a:lvl2pPr>
            <a:lvl3pPr marL="1034826" indent="0">
              <a:buNone/>
              <a:defRPr sz="2000" b="1"/>
            </a:lvl3pPr>
            <a:lvl4pPr marL="1552240" indent="0">
              <a:buNone/>
              <a:defRPr sz="1800" b="1"/>
            </a:lvl4pPr>
            <a:lvl5pPr marL="2069653" indent="0">
              <a:buNone/>
              <a:defRPr sz="1800" b="1"/>
            </a:lvl5pPr>
            <a:lvl6pPr marL="2587066" indent="0">
              <a:buNone/>
              <a:defRPr sz="1800" b="1"/>
            </a:lvl6pPr>
            <a:lvl7pPr marL="3104479" indent="0">
              <a:buNone/>
              <a:defRPr sz="1800" b="1"/>
            </a:lvl7pPr>
            <a:lvl8pPr marL="3621893" indent="0">
              <a:buNone/>
              <a:defRPr sz="1800" b="1"/>
            </a:lvl8pPr>
            <a:lvl9pPr marL="4139306"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95855" y="3311146"/>
            <a:ext cx="3389898" cy="6015653"/>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15707"/>
            <a:ext cx="2523119" cy="1769167"/>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98449" y="415707"/>
            <a:ext cx="4287304" cy="8911094"/>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83461" y="2184874"/>
            <a:ext cx="2523119" cy="7141927"/>
          </a:xfrm>
        </p:spPr>
        <p:txBody>
          <a:bodyPr/>
          <a:lstStyle>
            <a:lvl1pPr marL="0" indent="0">
              <a:buNone/>
              <a:defRPr sz="1600"/>
            </a:lvl1pPr>
            <a:lvl2pPr marL="517413" indent="0">
              <a:buNone/>
              <a:defRPr sz="1400"/>
            </a:lvl2pPr>
            <a:lvl3pPr marL="1034826" indent="0">
              <a:buNone/>
              <a:defRPr sz="1100"/>
            </a:lvl3pPr>
            <a:lvl4pPr marL="1552240" indent="0">
              <a:buNone/>
              <a:defRPr sz="1000"/>
            </a:lvl4pPr>
            <a:lvl5pPr marL="2069653" indent="0">
              <a:buNone/>
              <a:defRPr sz="1000"/>
            </a:lvl5pPr>
            <a:lvl6pPr marL="2587066" indent="0">
              <a:buNone/>
              <a:defRPr sz="1000"/>
            </a:lvl6pPr>
            <a:lvl7pPr marL="3104479" indent="0">
              <a:buNone/>
              <a:defRPr sz="1000"/>
            </a:lvl7pPr>
            <a:lvl8pPr marL="3621893" indent="0">
              <a:buNone/>
              <a:defRPr sz="1000"/>
            </a:lvl8pPr>
            <a:lvl9pPr marL="413930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3219" y="7308692"/>
            <a:ext cx="4601528" cy="862833"/>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503219" y="932921"/>
            <a:ext cx="4601528" cy="6264593"/>
          </a:xfrm>
        </p:spPr>
        <p:txBody>
          <a:bodyPr/>
          <a:lstStyle>
            <a:lvl1pPr marL="0" indent="0">
              <a:buNone/>
              <a:defRPr sz="3600"/>
            </a:lvl1pPr>
            <a:lvl2pPr marL="517413" indent="0">
              <a:buNone/>
              <a:defRPr sz="3200"/>
            </a:lvl2pPr>
            <a:lvl3pPr marL="1034826" indent="0">
              <a:buNone/>
              <a:defRPr sz="2700"/>
            </a:lvl3pPr>
            <a:lvl4pPr marL="1552240" indent="0">
              <a:buNone/>
              <a:defRPr sz="2300"/>
            </a:lvl4pPr>
            <a:lvl5pPr marL="2069653" indent="0">
              <a:buNone/>
              <a:defRPr sz="2300"/>
            </a:lvl5pPr>
            <a:lvl6pPr marL="2587066" indent="0">
              <a:buNone/>
              <a:defRPr sz="2300"/>
            </a:lvl6pPr>
            <a:lvl7pPr marL="3104479" indent="0">
              <a:buNone/>
              <a:defRPr sz="2300"/>
            </a:lvl7pPr>
            <a:lvl8pPr marL="3621893" indent="0">
              <a:buNone/>
              <a:defRPr sz="2300"/>
            </a:lvl8pPr>
            <a:lvl9pPr marL="4139306" indent="0">
              <a:buNone/>
              <a:defRPr sz="2300"/>
            </a:lvl9pPr>
          </a:lstStyle>
          <a:p>
            <a:endParaRPr lang="ru-RU"/>
          </a:p>
        </p:txBody>
      </p:sp>
      <p:sp>
        <p:nvSpPr>
          <p:cNvPr id="4" name="Текст 3"/>
          <p:cNvSpPr>
            <a:spLocks noGrp="1"/>
          </p:cNvSpPr>
          <p:nvPr>
            <p:ph type="body" sz="half" idx="2"/>
          </p:nvPr>
        </p:nvSpPr>
        <p:spPr>
          <a:xfrm>
            <a:off x="1503219" y="8171525"/>
            <a:ext cx="4601528" cy="1225365"/>
          </a:xfrm>
        </p:spPr>
        <p:txBody>
          <a:bodyPr/>
          <a:lstStyle>
            <a:lvl1pPr marL="0" indent="0">
              <a:buNone/>
              <a:defRPr sz="1600"/>
            </a:lvl1pPr>
            <a:lvl2pPr marL="517413" indent="0">
              <a:buNone/>
              <a:defRPr sz="1400"/>
            </a:lvl2pPr>
            <a:lvl3pPr marL="1034826" indent="0">
              <a:buNone/>
              <a:defRPr sz="1100"/>
            </a:lvl3pPr>
            <a:lvl4pPr marL="1552240" indent="0">
              <a:buNone/>
              <a:defRPr sz="1000"/>
            </a:lvl4pPr>
            <a:lvl5pPr marL="2069653" indent="0">
              <a:buNone/>
              <a:defRPr sz="1000"/>
            </a:lvl5pPr>
            <a:lvl6pPr marL="2587066" indent="0">
              <a:buNone/>
              <a:defRPr sz="1000"/>
            </a:lvl6pPr>
            <a:lvl7pPr marL="3104479" indent="0">
              <a:buNone/>
              <a:defRPr sz="1000"/>
            </a:lvl7pPr>
            <a:lvl8pPr marL="3621893" indent="0">
              <a:buNone/>
              <a:defRPr sz="1000"/>
            </a:lvl8pPr>
            <a:lvl9pPr marL="413930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E94E567-64CD-4359-8558-2018975D5321}" type="datetimeFigureOut">
              <a:rPr lang="ru-RU" smtClean="0"/>
              <a:pPr/>
              <a:t>22.04.2023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277F28-F946-4D29-B866-CA999A94A76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45000" r="-4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18123"/>
            <a:ext cx="6902292" cy="1740165"/>
          </a:xfrm>
          <a:prstGeom prst="rect">
            <a:avLst/>
          </a:prstGeom>
        </p:spPr>
        <p:txBody>
          <a:bodyPr vert="horz" lIns="103483" tIns="51741" rIns="103483" bIns="51741"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83461" y="2436232"/>
            <a:ext cx="6902292" cy="6890569"/>
          </a:xfrm>
          <a:prstGeom prst="rect">
            <a:avLst/>
          </a:prstGeom>
        </p:spPr>
        <p:txBody>
          <a:bodyPr vert="horz" lIns="103483" tIns="51741" rIns="103483" bIns="51741"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83461" y="9677250"/>
            <a:ext cx="1789483" cy="555886"/>
          </a:xfrm>
          <a:prstGeom prst="rect">
            <a:avLst/>
          </a:prstGeom>
        </p:spPr>
        <p:txBody>
          <a:bodyPr vert="horz" lIns="103483" tIns="51741" rIns="103483" bIns="51741" rtlCol="0" anchor="ctr"/>
          <a:lstStyle>
            <a:lvl1pPr algn="l">
              <a:defRPr sz="1400">
                <a:solidFill>
                  <a:schemeClr val="tx1">
                    <a:tint val="75000"/>
                  </a:schemeClr>
                </a:solidFill>
              </a:defRPr>
            </a:lvl1pPr>
          </a:lstStyle>
          <a:p>
            <a:fld id="{7E94E567-64CD-4359-8558-2018975D5321}" type="datetimeFigureOut">
              <a:rPr lang="ru-RU" smtClean="0"/>
              <a:pPr/>
              <a:t>22.04.2023</a:t>
            </a:fld>
            <a:endParaRPr lang="ru-RU"/>
          </a:p>
        </p:txBody>
      </p:sp>
      <p:sp>
        <p:nvSpPr>
          <p:cNvPr id="5" name="Нижний колонтитул 4"/>
          <p:cNvSpPr>
            <a:spLocks noGrp="1"/>
          </p:cNvSpPr>
          <p:nvPr>
            <p:ph type="ftr" sz="quarter" idx="3"/>
          </p:nvPr>
        </p:nvSpPr>
        <p:spPr>
          <a:xfrm>
            <a:off x="2620315" y="9677250"/>
            <a:ext cx="2428584" cy="555886"/>
          </a:xfrm>
          <a:prstGeom prst="rect">
            <a:avLst/>
          </a:prstGeom>
        </p:spPr>
        <p:txBody>
          <a:bodyPr vert="horz" lIns="103483" tIns="51741" rIns="103483" bIns="51741"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96269" y="9677250"/>
            <a:ext cx="1789483" cy="555886"/>
          </a:xfrm>
          <a:prstGeom prst="rect">
            <a:avLst/>
          </a:prstGeom>
        </p:spPr>
        <p:txBody>
          <a:bodyPr vert="horz" lIns="103483" tIns="51741" rIns="103483" bIns="51741" rtlCol="0" anchor="ctr"/>
          <a:lstStyle>
            <a:lvl1pPr algn="r">
              <a:defRPr sz="1400">
                <a:solidFill>
                  <a:schemeClr val="tx1">
                    <a:tint val="75000"/>
                  </a:schemeClr>
                </a:solidFill>
              </a:defRPr>
            </a:lvl1pPr>
          </a:lstStyle>
          <a:p>
            <a:fld id="{9F277F28-F946-4D29-B866-CA999A94A76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34826" rtl="0" eaLnBrk="1" latinLnBrk="0" hangingPunct="1">
        <a:spcBef>
          <a:spcPct val="0"/>
        </a:spcBef>
        <a:buNone/>
        <a:defRPr sz="5000" kern="1200">
          <a:solidFill>
            <a:schemeClr val="tx1"/>
          </a:solidFill>
          <a:latin typeface="+mj-lt"/>
          <a:ea typeface="+mj-ea"/>
          <a:cs typeface="+mj-cs"/>
        </a:defRPr>
      </a:lvl1pPr>
    </p:titleStyle>
    <p:bodyStyle>
      <a:lvl1pPr marL="388060" indent="-388060" algn="l" defTabSz="1034826"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40797" indent="-323383" algn="l" defTabSz="103482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93533" indent="-258707" algn="l" defTabSz="103482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10946"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28360"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45773"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63186"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80599"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98013" indent="-258707" algn="l" defTabSz="103482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34826" rtl="0" eaLnBrk="1" latinLnBrk="0" hangingPunct="1">
        <a:defRPr sz="2000" kern="1200">
          <a:solidFill>
            <a:schemeClr val="tx1"/>
          </a:solidFill>
          <a:latin typeface="+mn-lt"/>
          <a:ea typeface="+mn-ea"/>
          <a:cs typeface="+mn-cs"/>
        </a:defRPr>
      </a:lvl1pPr>
      <a:lvl2pPr marL="517413" algn="l" defTabSz="1034826" rtl="0" eaLnBrk="1" latinLnBrk="0" hangingPunct="1">
        <a:defRPr sz="2000" kern="1200">
          <a:solidFill>
            <a:schemeClr val="tx1"/>
          </a:solidFill>
          <a:latin typeface="+mn-lt"/>
          <a:ea typeface="+mn-ea"/>
          <a:cs typeface="+mn-cs"/>
        </a:defRPr>
      </a:lvl2pPr>
      <a:lvl3pPr marL="1034826" algn="l" defTabSz="1034826" rtl="0" eaLnBrk="1" latinLnBrk="0" hangingPunct="1">
        <a:defRPr sz="2000" kern="1200">
          <a:solidFill>
            <a:schemeClr val="tx1"/>
          </a:solidFill>
          <a:latin typeface="+mn-lt"/>
          <a:ea typeface="+mn-ea"/>
          <a:cs typeface="+mn-cs"/>
        </a:defRPr>
      </a:lvl3pPr>
      <a:lvl4pPr marL="1552240" algn="l" defTabSz="1034826" rtl="0" eaLnBrk="1" latinLnBrk="0" hangingPunct="1">
        <a:defRPr sz="2000" kern="1200">
          <a:solidFill>
            <a:schemeClr val="tx1"/>
          </a:solidFill>
          <a:latin typeface="+mn-lt"/>
          <a:ea typeface="+mn-ea"/>
          <a:cs typeface="+mn-cs"/>
        </a:defRPr>
      </a:lvl4pPr>
      <a:lvl5pPr marL="2069653" algn="l" defTabSz="1034826" rtl="0" eaLnBrk="1" latinLnBrk="0" hangingPunct="1">
        <a:defRPr sz="2000" kern="1200">
          <a:solidFill>
            <a:schemeClr val="tx1"/>
          </a:solidFill>
          <a:latin typeface="+mn-lt"/>
          <a:ea typeface="+mn-ea"/>
          <a:cs typeface="+mn-cs"/>
        </a:defRPr>
      </a:lvl5pPr>
      <a:lvl6pPr marL="2587066" algn="l" defTabSz="1034826" rtl="0" eaLnBrk="1" latinLnBrk="0" hangingPunct="1">
        <a:defRPr sz="2000" kern="1200">
          <a:solidFill>
            <a:schemeClr val="tx1"/>
          </a:solidFill>
          <a:latin typeface="+mn-lt"/>
          <a:ea typeface="+mn-ea"/>
          <a:cs typeface="+mn-cs"/>
        </a:defRPr>
      </a:lvl6pPr>
      <a:lvl7pPr marL="3104479" algn="l" defTabSz="1034826" rtl="0" eaLnBrk="1" latinLnBrk="0" hangingPunct="1">
        <a:defRPr sz="2000" kern="1200">
          <a:solidFill>
            <a:schemeClr val="tx1"/>
          </a:solidFill>
          <a:latin typeface="+mn-lt"/>
          <a:ea typeface="+mn-ea"/>
          <a:cs typeface="+mn-cs"/>
        </a:defRPr>
      </a:lvl7pPr>
      <a:lvl8pPr marL="3621893" algn="l" defTabSz="1034826" rtl="0" eaLnBrk="1" latinLnBrk="0" hangingPunct="1">
        <a:defRPr sz="2000" kern="1200">
          <a:solidFill>
            <a:schemeClr val="tx1"/>
          </a:solidFill>
          <a:latin typeface="+mn-lt"/>
          <a:ea typeface="+mn-ea"/>
          <a:cs typeface="+mn-cs"/>
        </a:defRPr>
      </a:lvl8pPr>
      <a:lvl9pPr marL="4139306" algn="l" defTabSz="103482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hyperlink" Target="https://&#1083;&#1091;&#1095;&#1096;&#1080;&#1081;&#1087;&#1077;&#1076;&#1072;&#1075;&#1086;&#1075;.&#1088;&#1092;/component/djclassifieds/?view=item&amp;cid=6:isbn-do&amp;id=1544:%D0%BF%D0%B5%D0%B4%D0%B0%D0%B3%D0%BE%D0%B3%D0%B8%D1%87%D0%B5%D1%81%D0%BA%D0%B8%D0%B9-%D0%BF%D1%80%D0%BE%D0%B5%D0%BA%D1%82-%D0%B8%D0%B3%D1%80%D1%8B-%D1%82%D0%B0%D1%82%D0%B0%D1%80%D1%81%D0%BA%D0%BE%D0%B3%D0%BE-%D0%BD%D0%B0%D1%80%D0%BE%D0%B4%D0%B0&amp;Itemid=464"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hello_html_16eef578.gif"/>
          <p:cNvPicPr>
            <a:picLocks noChangeAspect="1"/>
          </p:cNvPicPr>
          <p:nvPr/>
        </p:nvPicPr>
        <p:blipFill>
          <a:blip r:embed="rId2" cstate="print">
            <a:clrChange>
              <a:clrFrom>
                <a:srgbClr val="FFFFFF"/>
              </a:clrFrom>
              <a:clrTo>
                <a:srgbClr val="FFFFFF">
                  <a:alpha val="0"/>
                </a:srgbClr>
              </a:clrTo>
            </a:clrChange>
          </a:blip>
          <a:stretch>
            <a:fillRect/>
          </a:stretch>
        </p:blipFill>
        <p:spPr>
          <a:xfrm>
            <a:off x="163804" y="0"/>
            <a:ext cx="7341605" cy="10440988"/>
          </a:xfrm>
          <a:prstGeom prst="rect">
            <a:avLst/>
          </a:prstGeom>
        </p:spPr>
      </p:pic>
      <p:sp>
        <p:nvSpPr>
          <p:cNvPr id="4" name="Прямоугольник 3"/>
          <p:cNvSpPr/>
          <p:nvPr/>
        </p:nvSpPr>
        <p:spPr>
          <a:xfrm>
            <a:off x="1386334" y="900014"/>
            <a:ext cx="4968552" cy="830254"/>
          </a:xfrm>
          <a:prstGeom prst="rect">
            <a:avLst/>
          </a:prstGeom>
        </p:spPr>
        <p:txBody>
          <a:bodyPr wrap="square" lIns="90702" tIns="45352" rIns="90702" bIns="45352">
            <a:spAutoFit/>
          </a:bodyPr>
          <a:lstStyle/>
          <a:p>
            <a:pPr algn="ctr" fontAlgn="base">
              <a:spcBef>
                <a:spcPct val="0"/>
              </a:spcBef>
              <a:spcAft>
                <a:spcPct val="0"/>
              </a:spcAft>
            </a:pPr>
            <a:r>
              <a:rPr lang="ru-RU" sz="1200" b="1" dirty="0">
                <a:latin typeface="Times New Roman" pitchFamily="18" charset="0"/>
                <a:ea typeface="Calibri" pitchFamily="34" charset="0"/>
                <a:cs typeface="Times New Roman" pitchFamily="18" charset="0"/>
              </a:rPr>
              <a:t>Муниципальное бюджетное дошкольное   образовательное учреждение </a:t>
            </a:r>
            <a:r>
              <a:rPr lang="ru-RU" sz="1200" b="1" dirty="0">
                <a:ea typeface="Calibri" pitchFamily="34" charset="0"/>
                <a:cs typeface="Times New Roman" pitchFamily="18" charset="0"/>
              </a:rPr>
              <a:t>«</a:t>
            </a:r>
            <a:r>
              <a:rPr lang="ru-RU" sz="1200" b="1" dirty="0">
                <a:latin typeface="Times New Roman" pitchFamily="18" charset="0"/>
                <a:ea typeface="Calibri" pitchFamily="34" charset="0"/>
                <a:cs typeface="Times New Roman" pitchFamily="18" charset="0"/>
              </a:rPr>
              <a:t>Детский сад №8 комбинированного вида </a:t>
            </a:r>
            <a:r>
              <a:rPr lang="ru-RU" sz="1200" b="1" dirty="0">
                <a:ea typeface="Calibri" pitchFamily="34" charset="0"/>
                <a:cs typeface="Times New Roman" pitchFamily="18" charset="0"/>
              </a:rPr>
              <a:t>«</a:t>
            </a:r>
            <a:r>
              <a:rPr lang="ru-RU" sz="1200" b="1" dirty="0" err="1">
                <a:latin typeface="Times New Roman" pitchFamily="18" charset="0"/>
                <a:ea typeface="Calibri" pitchFamily="34" charset="0"/>
                <a:cs typeface="Times New Roman" pitchFamily="18" charset="0"/>
              </a:rPr>
              <a:t>Дюймовочка</a:t>
            </a:r>
            <a:r>
              <a:rPr lang="ru-RU" sz="1200" b="1" dirty="0">
                <a:ea typeface="Calibri" pitchFamily="34" charset="0"/>
                <a:cs typeface="Times New Roman" pitchFamily="18" charset="0"/>
              </a:rPr>
              <a:t>»</a:t>
            </a:r>
            <a:r>
              <a:rPr lang="ru-RU" sz="1200" b="1" dirty="0">
                <a:latin typeface="Times New Roman" pitchFamily="18" charset="0"/>
                <a:ea typeface="Calibri" pitchFamily="34" charset="0"/>
                <a:cs typeface="Times New Roman" pitchFamily="18" charset="0"/>
              </a:rPr>
              <a:t>  </a:t>
            </a:r>
            <a:r>
              <a:rPr lang="ru-RU" sz="1200" b="1" dirty="0" err="1">
                <a:latin typeface="Times New Roman" pitchFamily="18" charset="0"/>
                <a:ea typeface="Calibri" pitchFamily="34" charset="0"/>
                <a:cs typeface="Times New Roman" pitchFamily="18" charset="0"/>
              </a:rPr>
              <a:t>Чистопольского</a:t>
            </a:r>
            <a:r>
              <a:rPr lang="ru-RU" sz="1200" b="1" dirty="0">
                <a:latin typeface="Times New Roman" pitchFamily="18" charset="0"/>
                <a:ea typeface="Calibri" pitchFamily="34" charset="0"/>
                <a:cs typeface="Times New Roman" pitchFamily="18" charset="0"/>
              </a:rPr>
              <a:t> муниципального района </a:t>
            </a:r>
          </a:p>
          <a:p>
            <a:pPr algn="ctr" eaLnBrk="0" fontAlgn="base" hangingPunct="0">
              <a:spcBef>
                <a:spcPct val="0"/>
              </a:spcBef>
              <a:spcAft>
                <a:spcPct val="0"/>
              </a:spcAft>
            </a:pPr>
            <a:r>
              <a:rPr lang="ru-RU" sz="1200" b="1" dirty="0">
                <a:latin typeface="Times New Roman" pitchFamily="18" charset="0"/>
                <a:ea typeface="Calibri" pitchFamily="34" charset="0"/>
                <a:cs typeface="Times New Roman" pitchFamily="18" charset="0"/>
              </a:rPr>
              <a:t>Республики Татарстан</a:t>
            </a:r>
            <a:r>
              <a:rPr lang="ru-RU" sz="1200" dirty="0">
                <a:latin typeface="Arial" pitchFamily="34" charset="0"/>
                <a:cs typeface="Arial" pitchFamily="34" charset="0"/>
              </a:rPr>
              <a:t> </a:t>
            </a:r>
            <a:endParaRPr lang="ru-RU" sz="1200" dirty="0"/>
          </a:p>
        </p:txBody>
      </p:sp>
      <p:sp>
        <p:nvSpPr>
          <p:cNvPr id="5" name="TextBox 4"/>
          <p:cNvSpPr txBox="1"/>
          <p:nvPr/>
        </p:nvSpPr>
        <p:spPr>
          <a:xfrm>
            <a:off x="882278" y="1764110"/>
            <a:ext cx="1408576" cy="276256"/>
          </a:xfrm>
          <a:prstGeom prst="rect">
            <a:avLst/>
          </a:prstGeom>
          <a:noFill/>
        </p:spPr>
        <p:txBody>
          <a:bodyPr wrap="none" lIns="90702" tIns="45352" rIns="90702" bIns="45352" rtlCol="0">
            <a:spAutoFit/>
          </a:bodyPr>
          <a:lstStyle/>
          <a:p>
            <a:r>
              <a:rPr lang="tt-RU" sz="1200" b="1" dirty="0"/>
              <a:t>ВЫПУСК  </a:t>
            </a:r>
            <a:r>
              <a:rPr lang="tt-RU" sz="1200" b="1" dirty="0" smtClean="0"/>
              <a:t>-январь..</a:t>
            </a:r>
            <a:endParaRPr lang="ru-RU" sz="1200" b="1" dirty="0"/>
          </a:p>
        </p:txBody>
      </p:sp>
      <p:sp>
        <p:nvSpPr>
          <p:cNvPr id="6" name="TextBox 5"/>
          <p:cNvSpPr txBox="1"/>
          <p:nvPr/>
        </p:nvSpPr>
        <p:spPr>
          <a:xfrm>
            <a:off x="2217046" y="1692102"/>
            <a:ext cx="734609" cy="522477"/>
          </a:xfrm>
          <a:prstGeom prst="rect">
            <a:avLst/>
          </a:prstGeom>
          <a:noFill/>
        </p:spPr>
        <p:txBody>
          <a:bodyPr wrap="none" lIns="90702" tIns="45352" rIns="90702" bIns="45352" rtlCol="0">
            <a:spAutoFit/>
          </a:bodyPr>
          <a:lstStyle/>
          <a:p>
            <a:r>
              <a:rPr lang="tt-RU" sz="2800" b="1" dirty="0" smtClean="0">
                <a:solidFill>
                  <a:srgbClr val="FF0000"/>
                </a:solidFill>
              </a:rPr>
              <a:t>№</a:t>
            </a:r>
            <a:r>
              <a:rPr lang="tt-RU" sz="2800" b="1" dirty="0" smtClean="0">
                <a:solidFill>
                  <a:srgbClr val="FF0000"/>
                </a:solidFill>
              </a:rPr>
              <a:t>3</a:t>
            </a:r>
            <a:endParaRPr lang="ru-RU" sz="2800" b="1" dirty="0">
              <a:solidFill>
                <a:srgbClr val="FF0000"/>
              </a:solidFill>
            </a:endParaRPr>
          </a:p>
        </p:txBody>
      </p:sp>
      <p:sp>
        <p:nvSpPr>
          <p:cNvPr id="7" name="TextBox 6"/>
          <p:cNvSpPr txBox="1"/>
          <p:nvPr/>
        </p:nvSpPr>
        <p:spPr>
          <a:xfrm>
            <a:off x="2754486" y="4788446"/>
            <a:ext cx="4266654" cy="584032"/>
          </a:xfrm>
          <a:prstGeom prst="rect">
            <a:avLst/>
          </a:prstGeom>
          <a:noFill/>
        </p:spPr>
        <p:txBody>
          <a:bodyPr wrap="square" lIns="90702" tIns="45352" rIns="90702" bIns="45352" rtlCol="0">
            <a:spAutoFit/>
          </a:bodyPr>
          <a:lstStyle/>
          <a:p>
            <a:r>
              <a:rPr lang="tt-RU" sz="1600" b="1" i="1" dirty="0"/>
              <a:t>Газета  для  родителей. –Ата-аналар өчен газета.</a:t>
            </a:r>
            <a:endParaRPr lang="ru-RU" sz="1600" b="1" i="1" dirty="0"/>
          </a:p>
        </p:txBody>
      </p:sp>
      <p:sp>
        <p:nvSpPr>
          <p:cNvPr id="9" name="Блок-схема: документ 8"/>
          <p:cNvSpPr/>
          <p:nvPr/>
        </p:nvSpPr>
        <p:spPr>
          <a:xfrm>
            <a:off x="810270" y="2628206"/>
            <a:ext cx="6192687" cy="1800200"/>
          </a:xfrm>
          <a:prstGeom prst="flowChartDocumen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lIns="90702" tIns="45352" rIns="90702" bIns="45352" rtlCol="0" anchor="ctr"/>
          <a:lstStyle/>
          <a:p>
            <a:pPr algn="ctr"/>
            <a:endParaRPr lang="ru-RU"/>
          </a:p>
        </p:txBody>
      </p:sp>
      <p:sp>
        <p:nvSpPr>
          <p:cNvPr id="10" name="TextBox 9"/>
          <p:cNvSpPr txBox="1"/>
          <p:nvPr/>
        </p:nvSpPr>
        <p:spPr>
          <a:xfrm>
            <a:off x="3114526" y="7380734"/>
            <a:ext cx="3690591" cy="737921"/>
          </a:xfrm>
          <a:prstGeom prst="rect">
            <a:avLst/>
          </a:prstGeom>
          <a:noFill/>
        </p:spPr>
        <p:txBody>
          <a:bodyPr wrap="square" lIns="90702" tIns="45352" rIns="90702" bIns="45352" rtlCol="0">
            <a:spAutoFit/>
          </a:bodyPr>
          <a:lstStyle/>
          <a:p>
            <a:r>
              <a:rPr lang="tt-RU" sz="1400" dirty="0" smtClean="0"/>
              <a:t>Редакторы</a:t>
            </a:r>
            <a:r>
              <a:rPr lang="tt-RU" sz="1400" dirty="0" smtClean="0"/>
              <a:t>:  </a:t>
            </a:r>
            <a:r>
              <a:rPr lang="tt-RU" sz="1400" dirty="0" smtClean="0"/>
              <a:t>воспитатели  </a:t>
            </a:r>
            <a:r>
              <a:rPr lang="tt-RU" sz="1400" dirty="0"/>
              <a:t>по </a:t>
            </a:r>
            <a:r>
              <a:rPr lang="tt-RU" sz="1400" dirty="0" smtClean="0"/>
              <a:t>обучению детей  </a:t>
            </a:r>
            <a:r>
              <a:rPr lang="tt-RU" sz="1400" dirty="0"/>
              <a:t>татарскому </a:t>
            </a:r>
            <a:r>
              <a:rPr lang="tt-RU" sz="1400" dirty="0" smtClean="0"/>
              <a:t>языку</a:t>
            </a:r>
            <a:endParaRPr lang="tt-RU" sz="1400" dirty="0"/>
          </a:p>
          <a:p>
            <a:r>
              <a:rPr lang="tt-RU" sz="1400" dirty="0"/>
              <a:t>Касимова Л.Р., </a:t>
            </a:r>
            <a:r>
              <a:rPr lang="tt-RU" sz="1400" dirty="0" smtClean="0"/>
              <a:t>Халиуллина Г.Р.</a:t>
            </a:r>
            <a:endParaRPr lang="ru-RU" sz="1200" dirty="0"/>
          </a:p>
        </p:txBody>
      </p:sp>
      <p:sp>
        <p:nvSpPr>
          <p:cNvPr id="11" name="Прямоугольник 10"/>
          <p:cNvSpPr/>
          <p:nvPr/>
        </p:nvSpPr>
        <p:spPr>
          <a:xfrm>
            <a:off x="1026294" y="2700214"/>
            <a:ext cx="6261522" cy="1200329"/>
          </a:xfrm>
          <a:prstGeom prst="rect">
            <a:avLst/>
          </a:prstGeom>
        </p:spPr>
        <p:txBody>
          <a:bodyPr wrap="none">
            <a:spAutoFit/>
          </a:bodyPr>
          <a:lstStyle/>
          <a:p>
            <a:r>
              <a:rPr lang="ru-RU" sz="36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Иле </a:t>
            </a:r>
            <a:r>
              <a:rPr lang="ru-RU" sz="3600" b="1" dirty="0" err="1" smtClean="0">
                <a:ln w="19050">
                  <a:solidFill>
                    <a:srgbClr val="00B050"/>
                  </a:solidFill>
                  <a:prstDash val="solid"/>
                </a:ln>
                <a:solidFill>
                  <a:srgbClr val="FF0000"/>
                </a:solidFill>
                <a:effectLst>
                  <a:outerShdw blurRad="50000" dist="50800" dir="7500000" algn="tl">
                    <a:srgbClr val="000000">
                      <a:shade val="5000"/>
                      <a:alpha val="35000"/>
                    </a:srgbClr>
                  </a:outerShdw>
                </a:effectLst>
              </a:rPr>
              <a:t>барны</a:t>
            </a:r>
            <a:r>
              <a:rPr lang="tt-RU" sz="36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ң , теле бар.</a:t>
            </a:r>
          </a:p>
          <a:p>
            <a:r>
              <a:rPr lang="tt-RU" sz="3600" b="1" smtClean="0">
                <a:ln w="19050">
                  <a:solidFill>
                    <a:srgbClr val="00B050"/>
                  </a:solidFill>
                  <a:prstDash val="solid"/>
                </a:ln>
                <a:solidFill>
                  <a:srgbClr val="FF0000"/>
                </a:solidFill>
                <a:effectLst>
                  <a:outerShdw blurRad="50000" dist="50800" dir="7500000" algn="tl">
                    <a:srgbClr val="000000">
                      <a:shade val="5000"/>
                      <a:alpha val="35000"/>
                    </a:srgbClr>
                  </a:outerShdw>
                </a:effectLst>
              </a:rPr>
              <a:t>У           Есть </a:t>
            </a:r>
            <a:r>
              <a:rPr lang="tt-RU" sz="36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Р</a:t>
            </a:r>
            <a:r>
              <a:rPr lang="tt-RU" sz="3600" b="1" smtClean="0">
                <a:ln w="19050">
                  <a:solidFill>
                    <a:srgbClr val="00B050"/>
                  </a:solidFill>
                  <a:prstDash val="solid"/>
                </a:ln>
                <a:solidFill>
                  <a:srgbClr val="FF0000"/>
                </a:solidFill>
                <a:effectLst>
                  <a:outerShdw blurRad="50000" dist="50800" dir="7500000" algn="tl">
                    <a:srgbClr val="000000">
                      <a:shade val="5000"/>
                      <a:alpha val="35000"/>
                    </a:srgbClr>
                  </a:outerShdw>
                </a:effectLst>
              </a:rPr>
              <a:t>одина</a:t>
            </a:r>
            <a:r>
              <a:rPr lang="tt-RU" sz="36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есть язык.</a:t>
            </a:r>
            <a:endParaRPr lang="ru-RU" sz="36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endParaRPr>
          </a:p>
        </p:txBody>
      </p:sp>
      <p:pic>
        <p:nvPicPr>
          <p:cNvPr id="12" name="Рисунок 11" descr="http://az.tatarstan.ru/file/%D0%91%D0%B5%D0%B7%D1%8B%D0%BC%D1%8F%D0%BD%D0%BD%D1%8B%D0%B92(73).jpg"/>
          <p:cNvPicPr/>
          <p:nvPr/>
        </p:nvPicPr>
        <p:blipFill>
          <a:blip r:embed="rId4" cstate="print">
            <a:clrChange>
              <a:clrFrom>
                <a:srgbClr val="FFFFFF"/>
              </a:clrFrom>
              <a:clrTo>
                <a:srgbClr val="FFFFFF">
                  <a:alpha val="0"/>
                </a:srgbClr>
              </a:clrTo>
            </a:clrChange>
            <a:lum bright="-10000" contrast="30000"/>
          </a:blip>
          <a:srcRect l="1737" t="5874" r="4138" b="24773"/>
          <a:stretch>
            <a:fillRect/>
          </a:stretch>
        </p:blipFill>
        <p:spPr bwMode="auto">
          <a:xfrm>
            <a:off x="738263" y="8172822"/>
            <a:ext cx="6120679" cy="2268166"/>
          </a:xfrm>
          <a:prstGeom prst="rect">
            <a:avLst/>
          </a:prstGeom>
          <a:noFill/>
          <a:ln w="9525">
            <a:noFill/>
            <a:miter lim="800000"/>
            <a:headEnd/>
            <a:tailEnd/>
          </a:ln>
        </p:spPr>
      </p:pic>
      <p:pic>
        <p:nvPicPr>
          <p:cNvPr id="14" name="Picture 2"/>
          <p:cNvPicPr>
            <a:picLocks noChangeAspect="1" noChangeArrowheads="1"/>
          </p:cNvPicPr>
          <p:nvPr/>
        </p:nvPicPr>
        <p:blipFill>
          <a:blip r:embed="rId5" cstate="print">
            <a:clrChange>
              <a:clrFrom>
                <a:srgbClr val="EA488E"/>
              </a:clrFrom>
              <a:clrTo>
                <a:srgbClr val="EA488E">
                  <a:alpha val="0"/>
                </a:srgbClr>
              </a:clrTo>
            </a:clrChange>
          </a:blip>
          <a:srcRect l="82898" t="4780" r="3765" b="74333"/>
          <a:stretch>
            <a:fillRect/>
          </a:stretch>
        </p:blipFill>
        <p:spPr bwMode="auto">
          <a:xfrm rot="362824" flipH="1">
            <a:off x="879088" y="2839301"/>
            <a:ext cx="1346290" cy="1377636"/>
          </a:xfrm>
          <a:prstGeom prst="ellipse">
            <a:avLst/>
          </a:prstGeom>
          <a:ln w="635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http://az.tatarstan.ru/file/%D0%91%D0%B5%D0%B7%D1%8B%D0%BC%D1%8F%D0%BD%D0%BD%D1%8B%D0%B92(73).jpg"/>
          <p:cNvPicPr/>
          <p:nvPr/>
        </p:nvPicPr>
        <p:blipFill>
          <a:blip r:embed="rId2" cstate="print">
            <a:clrChange>
              <a:clrFrom>
                <a:srgbClr val="FFFFFF"/>
              </a:clrFrom>
              <a:clrTo>
                <a:srgbClr val="FFFFFF">
                  <a:alpha val="0"/>
                </a:srgbClr>
              </a:clrTo>
            </a:clrChange>
            <a:lum bright="40000" contrast="-20000"/>
          </a:blip>
          <a:srcRect l="1737" t="5874" r="4138" b="24773"/>
          <a:stretch>
            <a:fillRect/>
          </a:stretch>
        </p:blipFill>
        <p:spPr bwMode="auto">
          <a:xfrm>
            <a:off x="1170310" y="9252942"/>
            <a:ext cx="5040560" cy="1188045"/>
          </a:xfrm>
          <a:prstGeom prst="rect">
            <a:avLst/>
          </a:prstGeom>
          <a:noFill/>
          <a:ln w="9525">
            <a:noFill/>
            <a:miter lim="800000"/>
            <a:headEnd/>
            <a:tailEnd/>
          </a:ln>
        </p:spPr>
      </p:pic>
      <p:sp>
        <p:nvSpPr>
          <p:cNvPr id="11" name="Прямоугольник 10"/>
          <p:cNvSpPr/>
          <p:nvPr/>
        </p:nvSpPr>
        <p:spPr>
          <a:xfrm>
            <a:off x="1098302" y="179934"/>
            <a:ext cx="5256584" cy="399366"/>
          </a:xfrm>
          <a:prstGeom prst="rect">
            <a:avLst/>
          </a:prstGeom>
        </p:spPr>
        <p:txBody>
          <a:bodyPr wrap="square" lIns="90702" tIns="45352" rIns="90702" bIns="45352">
            <a:spAutoFit/>
          </a:bodyPr>
          <a:lstStyle/>
          <a:p>
            <a:pPr algn="ctr"/>
            <a:r>
              <a:rPr lang="ru-RU" b="1" dirty="0">
                <a:solidFill>
                  <a:srgbClr val="FF0000"/>
                </a:solidFill>
              </a:rPr>
              <a:t>БАЛАЛАРНЫ ЧАКЫРАБЫЗ КҮҢЕЛЛЕ УЕНГА!!!</a:t>
            </a:r>
          </a:p>
        </p:txBody>
      </p:sp>
      <p:sp>
        <p:nvSpPr>
          <p:cNvPr id="6" name="Прямоугольник 5"/>
          <p:cNvSpPr/>
          <p:nvPr/>
        </p:nvSpPr>
        <p:spPr>
          <a:xfrm>
            <a:off x="522238" y="611982"/>
            <a:ext cx="6624000" cy="400110"/>
          </a:xfrm>
          <a:prstGeom prst="rect">
            <a:avLst/>
          </a:prstGeom>
        </p:spPr>
        <p:txBody>
          <a:bodyPr wrap="square">
            <a:spAutoFit/>
          </a:bodyPr>
          <a:lstStyle/>
          <a:p>
            <a:pPr algn="ctr"/>
            <a:r>
              <a:rPr lang="ru-RU" b="1" dirty="0" smtClean="0"/>
              <a:t>Татар </a:t>
            </a:r>
            <a:r>
              <a:rPr lang="ru-RU" b="1" dirty="0" err="1" smtClean="0"/>
              <a:t>халык</a:t>
            </a:r>
            <a:r>
              <a:rPr lang="ru-RU" b="1" dirty="0" smtClean="0"/>
              <a:t> </a:t>
            </a:r>
            <a:r>
              <a:rPr lang="ru-RU" b="1" dirty="0" err="1" smtClean="0"/>
              <a:t>уены</a:t>
            </a:r>
            <a:r>
              <a:rPr lang="ru-RU" b="1" dirty="0" smtClean="0"/>
              <a:t> "</a:t>
            </a:r>
            <a:r>
              <a:rPr lang="ru-RU" b="1" dirty="0" err="1" smtClean="0"/>
              <a:t>Миңлебай</a:t>
            </a:r>
            <a:r>
              <a:rPr lang="ru-RU" b="1" dirty="0" smtClean="0"/>
              <a:t>».  </a:t>
            </a:r>
          </a:p>
        </p:txBody>
      </p:sp>
      <p:sp>
        <p:nvSpPr>
          <p:cNvPr id="7" name="Прямоугольник 6"/>
          <p:cNvSpPr/>
          <p:nvPr/>
        </p:nvSpPr>
        <p:spPr>
          <a:xfrm>
            <a:off x="450230" y="1044030"/>
            <a:ext cx="6984777" cy="39240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sz="1400" b="1" i="1" dirty="0" err="1" smtClean="0">
                <a:latin typeface="Times New Roman" pitchFamily="18" charset="0"/>
                <a:cs typeface="Times New Roman" pitchFamily="18" charset="0"/>
              </a:rPr>
              <a:t>Балалар</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түгәрәк уртасына</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бер</a:t>
            </a:r>
            <a:r>
              <a:rPr lang="ru-RU" sz="1400" b="1" i="1" dirty="0" smtClean="0">
                <a:latin typeface="Times New Roman" pitchFamily="18" charset="0"/>
                <a:cs typeface="Times New Roman" pitchFamily="18" charset="0"/>
              </a:rPr>
              <a:t> бала </a:t>
            </a:r>
            <a:r>
              <a:rPr lang="ru-RU" sz="1400" b="1" i="1" dirty="0" err="1" smtClean="0">
                <a:latin typeface="Times New Roman" pitchFamily="18" charset="0"/>
                <a:cs typeface="Times New Roman" pitchFamily="18" charset="0"/>
              </a:rPr>
              <a:t>сайлап</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чыгаралар</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Үзләре кулга-кул</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тотынышып</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түгәрәк байлап</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жырлап</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йөриләр:</a:t>
            </a:r>
            <a:endParaRPr lang="ru-RU" sz="1400" b="1" dirty="0" smtClean="0">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Без </a:t>
            </a:r>
            <a:r>
              <a:rPr lang="ru-RU" sz="1400" b="1" dirty="0" err="1" smtClean="0">
                <a:latin typeface="Times New Roman" pitchFamily="18" charset="0"/>
                <a:cs typeface="Times New Roman" pitchFamily="18" charset="0"/>
              </a:rPr>
              <a:t>йөрибез әйләнеп</a:t>
            </a:r>
            <a:r>
              <a:rPr lang="ru-RU" sz="1400" b="1" dirty="0" smtClean="0">
                <a:latin typeface="Times New Roman" pitchFamily="18" charset="0"/>
                <a:cs typeface="Times New Roman" pitchFamily="18" charset="0"/>
              </a:rPr>
              <a:t>,</a:t>
            </a:r>
          </a:p>
          <a:p>
            <a:r>
              <a:rPr lang="ru-RU" sz="1400" b="1" dirty="0" err="1" smtClean="0">
                <a:latin typeface="Times New Roman" pitchFamily="18" charset="0"/>
                <a:cs typeface="Times New Roman" pitchFamily="18" charset="0"/>
              </a:rPr>
              <a:t>Син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уртада</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Миңлебай,</a:t>
            </a:r>
            <a:endParaRPr lang="ru-RU" sz="1400" b="1" dirty="0" smtClean="0">
              <a:latin typeface="Times New Roman" pitchFamily="18" charset="0"/>
              <a:cs typeface="Times New Roman" pitchFamily="18" charset="0"/>
            </a:endParaRPr>
          </a:p>
          <a:p>
            <a:r>
              <a:rPr lang="ru-RU" sz="1400" b="1" dirty="0" err="1" smtClean="0">
                <a:latin typeface="Times New Roman" pitchFamily="18" charset="0"/>
                <a:cs typeface="Times New Roman" pitchFamily="18" charset="0"/>
              </a:rPr>
              <a:t>Син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нишләсәң, </a:t>
            </a:r>
            <a:r>
              <a:rPr lang="ru-RU" sz="1400" b="1" dirty="0" smtClean="0">
                <a:latin typeface="Times New Roman" pitchFamily="18" charset="0"/>
                <a:cs typeface="Times New Roman" pitchFamily="18" charset="0"/>
              </a:rPr>
              <a:t>ни </a:t>
            </a:r>
            <a:r>
              <a:rPr lang="ru-RU" sz="1400" b="1" dirty="0" err="1" smtClean="0">
                <a:latin typeface="Times New Roman" pitchFamily="18" charset="0"/>
                <a:cs typeface="Times New Roman" pitchFamily="18" charset="0"/>
              </a:rPr>
              <a:t>кылансаң</a:t>
            </a:r>
            <a:r>
              <a:rPr lang="ru-RU" sz="1400" b="1" dirty="0" smtClean="0">
                <a:latin typeface="Times New Roman" pitchFamily="18" charset="0"/>
                <a:cs typeface="Times New Roman" pitchFamily="18" charset="0"/>
              </a:rPr>
              <a:t>, Без </a:t>
            </a:r>
            <a:r>
              <a:rPr lang="ru-RU" sz="1400" b="1" dirty="0" err="1" smtClean="0">
                <a:latin typeface="Times New Roman" pitchFamily="18" charset="0"/>
                <a:cs typeface="Times New Roman" pitchFamily="18" charset="0"/>
              </a:rPr>
              <a:t>кыланырбыз</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шулай</a:t>
            </a:r>
            <a:r>
              <a:rPr lang="ru-RU" sz="1400" b="1" dirty="0" smtClean="0">
                <a:latin typeface="Times New Roman" pitchFamily="18" charset="0"/>
                <a:cs typeface="Times New Roman" pitchFamily="18" charset="0"/>
              </a:rPr>
              <a:t>.</a:t>
            </a:r>
          </a:p>
          <a:p>
            <a:r>
              <a:rPr lang="ru-RU" sz="1400" b="1" i="1" dirty="0" err="1" smtClean="0">
                <a:latin typeface="Times New Roman" pitchFamily="18" charset="0"/>
                <a:cs typeface="Times New Roman" pitchFamily="18" charset="0"/>
              </a:rPr>
              <a:t>Кырыйдагы</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бачачар</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туктап</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калалар</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уртадагы</a:t>
            </a:r>
            <a:r>
              <a:rPr lang="ru-RU" sz="1400" b="1" i="1" dirty="0" smtClean="0">
                <a:latin typeface="Times New Roman" pitchFamily="18" charset="0"/>
                <a:cs typeface="Times New Roman" pitchFamily="18" charset="0"/>
              </a:rPr>
              <a:t> бала, </a:t>
            </a:r>
            <a:r>
              <a:rPr lang="ru-RU" sz="1400" b="1" i="1" dirty="0" err="1" smtClean="0">
                <a:latin typeface="Times New Roman" pitchFamily="18" charset="0"/>
                <a:cs typeface="Times New Roman" pitchFamily="18" charset="0"/>
              </a:rPr>
              <a:t>җырлый-җырлый, нинди</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дә булса</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хәрәкәт күрсәтә:</a:t>
            </a:r>
            <a:endParaRPr lang="ru-RU" sz="1400" b="1" dirty="0" smtClean="0">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Бер </a:t>
            </a:r>
            <a:r>
              <a:rPr lang="ru-RU" sz="1400" b="1" dirty="0" err="1" smtClean="0">
                <a:latin typeface="Times New Roman" pitchFamily="18" charset="0"/>
                <a:cs typeface="Times New Roman" pitchFamily="18" charset="0"/>
              </a:rPr>
              <a:t>болай</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бер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болай</a:t>
            </a:r>
            <a:r>
              <a:rPr lang="ru-RU" sz="1400" b="1" dirty="0" smtClean="0">
                <a:latin typeface="Times New Roman" pitchFamily="18" charset="0"/>
                <a:cs typeface="Times New Roman" pitchFamily="18" charset="0"/>
              </a:rPr>
              <a:t>,</a:t>
            </a:r>
          </a:p>
          <a:p>
            <a:r>
              <a:rPr lang="ru-RU" sz="1400" b="1" dirty="0" err="1" smtClean="0">
                <a:latin typeface="Times New Roman" pitchFamily="18" charset="0"/>
                <a:cs typeface="Times New Roman" pitchFamily="18" charset="0"/>
              </a:rPr>
              <a:t>Иә, кылыныгыз</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шулай</a:t>
            </a:r>
            <a:r>
              <a:rPr lang="ru-RU" sz="1400" b="1" dirty="0" smtClean="0">
                <a:latin typeface="Times New Roman" pitchFamily="18" charset="0"/>
                <a:cs typeface="Times New Roman" pitchFamily="18" charset="0"/>
              </a:rPr>
              <a:t>.</a:t>
            </a:r>
          </a:p>
          <a:p>
            <a:r>
              <a:rPr lang="ru-RU" sz="1400" b="1" i="1" dirty="0" err="1" smtClean="0">
                <a:latin typeface="Times New Roman" pitchFamily="18" charset="0"/>
                <a:cs typeface="Times New Roman" pitchFamily="18" charset="0"/>
              </a:rPr>
              <a:t>Балалар</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аның җырын, ул</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ясаган</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хәрәкәтләрне кабатлыйлар</a:t>
            </a:r>
            <a:r>
              <a:rPr lang="ru-RU" sz="1400" b="1" i="1" dirty="0" smtClean="0">
                <a:latin typeface="Times New Roman" pitchFamily="18" charset="0"/>
                <a:cs typeface="Times New Roman" pitchFamily="18" charset="0"/>
              </a:rPr>
              <a:t>:</a:t>
            </a:r>
            <a:endParaRPr lang="ru-RU" sz="1400" b="1" dirty="0" smtClean="0">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Бер </a:t>
            </a:r>
            <a:r>
              <a:rPr lang="ru-RU" sz="1400" b="1" dirty="0" err="1" smtClean="0">
                <a:latin typeface="Times New Roman" pitchFamily="18" charset="0"/>
                <a:cs typeface="Times New Roman" pitchFamily="18" charset="0"/>
              </a:rPr>
              <a:t>болай</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бер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болай</a:t>
            </a:r>
            <a:r>
              <a:rPr lang="ru-RU" sz="1400" b="1" dirty="0" smtClean="0">
                <a:latin typeface="Times New Roman" pitchFamily="18" charset="0"/>
                <a:cs typeface="Times New Roman" pitchFamily="18" charset="0"/>
              </a:rPr>
              <a:t>,</a:t>
            </a:r>
          </a:p>
          <a:p>
            <a:r>
              <a:rPr lang="ru-RU" sz="1400" b="1" dirty="0" err="1" smtClean="0">
                <a:latin typeface="Times New Roman" pitchFamily="18" charset="0"/>
                <a:cs typeface="Times New Roman" pitchFamily="18" charset="0"/>
              </a:rPr>
              <a:t>Моны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эшләү бик</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уңай.</a:t>
            </a:r>
            <a:endParaRPr lang="ru-RU" sz="1400" b="1" dirty="0" smtClean="0">
              <a:latin typeface="Times New Roman" pitchFamily="18" charset="0"/>
              <a:cs typeface="Times New Roman" pitchFamily="18" charset="0"/>
            </a:endParaRPr>
          </a:p>
          <a:p>
            <a:r>
              <a:rPr lang="ru-RU" sz="1400" b="1" i="1" dirty="0" err="1" smtClean="0">
                <a:latin typeface="Times New Roman" pitchFamily="18" charset="0"/>
                <a:cs typeface="Times New Roman" pitchFamily="18" charset="0"/>
              </a:rPr>
              <a:t>Уртадагы</a:t>
            </a:r>
            <a:r>
              <a:rPr lang="ru-RU" sz="1400" b="1" i="1" dirty="0" smtClean="0">
                <a:latin typeface="Times New Roman" pitchFamily="18" charset="0"/>
                <a:cs typeface="Times New Roman" pitchFamily="18" charset="0"/>
              </a:rPr>
              <a:t> бала </a:t>
            </a:r>
            <a:r>
              <a:rPr lang="ru-RU" sz="1400" b="1" i="1" dirty="0" err="1" smtClean="0">
                <a:latin typeface="Times New Roman" pitchFamily="18" charset="0"/>
                <a:cs typeface="Times New Roman" pitchFamily="18" charset="0"/>
              </a:rPr>
              <a:t>түгәрәктән берәүне уртага</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чыгара</a:t>
            </a:r>
            <a:r>
              <a:rPr lang="ru-RU" sz="1400" b="1" i="1" dirty="0" smtClean="0">
                <a:latin typeface="Times New Roman" pitchFamily="18" charset="0"/>
                <a:cs typeface="Times New Roman" pitchFamily="18" charset="0"/>
              </a:rPr>
              <a:t> да, </a:t>
            </a:r>
            <a:r>
              <a:rPr lang="ru-RU" sz="1400" b="1" i="1" dirty="0" err="1" smtClean="0">
                <a:latin typeface="Times New Roman" pitchFamily="18" charset="0"/>
                <a:cs typeface="Times New Roman" pitchFamily="18" charset="0"/>
              </a:rPr>
              <a:t>бергә әйләнеп, үзе аның урынына</a:t>
            </a:r>
            <a:r>
              <a:rPr lang="ru-RU" sz="1400" b="1" i="1" dirty="0" smtClean="0">
                <a:latin typeface="Times New Roman" pitchFamily="18" charset="0"/>
                <a:cs typeface="Times New Roman" pitchFamily="18" charset="0"/>
              </a:rPr>
              <a:t> баса.</a:t>
            </a:r>
            <a:r>
              <a:rPr lang="ru-RU" sz="1400" b="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Уртага</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кыз</a:t>
            </a:r>
            <a:r>
              <a:rPr lang="ru-RU" sz="1400" b="1" i="1" dirty="0" smtClean="0">
                <a:latin typeface="Times New Roman" pitchFamily="18" charset="0"/>
                <a:cs typeface="Times New Roman" pitchFamily="18" charset="0"/>
              </a:rPr>
              <a:t> бала чыгарылса,</a:t>
            </a:r>
            <a:r>
              <a:rPr lang="ru-RU" sz="1400" b="1" i="1" dirty="0" err="1" smtClean="0">
                <a:latin typeface="Times New Roman" pitchFamily="18" charset="0"/>
                <a:cs typeface="Times New Roman" pitchFamily="18" charset="0"/>
              </a:rPr>
              <a:t>түбәндәгечә әйтәләр</a:t>
            </a:r>
            <a:r>
              <a:rPr lang="ru-RU" sz="1400" b="1" i="1" dirty="0" smtClean="0">
                <a:latin typeface="Times New Roman" pitchFamily="18" charset="0"/>
                <a:cs typeface="Times New Roman" pitchFamily="18" charset="0"/>
              </a:rPr>
              <a:t>:</a:t>
            </a:r>
            <a:endParaRPr lang="ru-RU" sz="1400" b="1" dirty="0" smtClean="0">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Без </a:t>
            </a:r>
            <a:r>
              <a:rPr lang="ru-RU" sz="1400" b="1" dirty="0" err="1" smtClean="0">
                <a:latin typeface="Times New Roman" pitchFamily="18" charset="0"/>
                <a:cs typeface="Times New Roman" pitchFamily="18" charset="0"/>
              </a:rPr>
              <a:t>йөрибез әйләнеп</a:t>
            </a:r>
            <a:r>
              <a:rPr lang="ru-RU" sz="1400" b="1" dirty="0" smtClean="0">
                <a:latin typeface="Times New Roman" pitchFamily="18" charset="0"/>
                <a:cs typeface="Times New Roman" pitchFamily="18" charset="0"/>
              </a:rPr>
              <a:t>,</a:t>
            </a:r>
          </a:p>
          <a:p>
            <a:r>
              <a:rPr lang="ru-RU" sz="1400" b="1" dirty="0" err="1" smtClean="0">
                <a:latin typeface="Times New Roman" pitchFamily="18" charset="0"/>
                <a:cs typeface="Times New Roman" pitchFamily="18" charset="0"/>
              </a:rPr>
              <a:t>Син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уртада</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матуркай</a:t>
            </a:r>
            <a:r>
              <a:rPr lang="ru-RU" sz="1400" b="1" dirty="0" smtClean="0">
                <a:latin typeface="Times New Roman" pitchFamily="18" charset="0"/>
                <a:cs typeface="Times New Roman" pitchFamily="18" charset="0"/>
              </a:rPr>
              <a:t>.</a:t>
            </a:r>
          </a:p>
          <a:p>
            <a:r>
              <a:rPr lang="ru-RU" sz="1400" b="1" dirty="0" err="1" smtClean="0">
                <a:latin typeface="Times New Roman" pitchFamily="18" charset="0"/>
                <a:cs typeface="Times New Roman" pitchFamily="18" charset="0"/>
              </a:rPr>
              <a:t>Син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нишләсәң, </a:t>
            </a:r>
            <a:r>
              <a:rPr lang="ru-RU" sz="1400" b="1" dirty="0" smtClean="0">
                <a:latin typeface="Times New Roman" pitchFamily="18" charset="0"/>
                <a:cs typeface="Times New Roman" pitchFamily="18" charset="0"/>
              </a:rPr>
              <a:t>ни </a:t>
            </a:r>
            <a:r>
              <a:rPr lang="ru-RU" sz="1400" b="1" dirty="0" err="1" smtClean="0">
                <a:latin typeface="Times New Roman" pitchFamily="18" charset="0"/>
                <a:cs typeface="Times New Roman" pitchFamily="18" charset="0"/>
              </a:rPr>
              <a:t>кылансаң</a:t>
            </a:r>
            <a:r>
              <a:rPr lang="ru-RU" sz="1400" b="1" dirty="0" smtClean="0">
                <a:latin typeface="Times New Roman" pitchFamily="18" charset="0"/>
                <a:cs typeface="Times New Roman" pitchFamily="18" charset="0"/>
              </a:rPr>
              <a:t>, Без </a:t>
            </a:r>
            <a:r>
              <a:rPr lang="ru-RU" sz="1400" b="1" dirty="0" err="1" smtClean="0">
                <a:latin typeface="Times New Roman" pitchFamily="18" charset="0"/>
                <a:cs typeface="Times New Roman" pitchFamily="18" charset="0"/>
              </a:rPr>
              <a:t>кыланырбыз</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шулай</a:t>
            </a:r>
            <a:r>
              <a:rPr lang="ru-RU" sz="1400" b="1" dirty="0" smtClean="0">
                <a:latin typeface="Times New Roman" pitchFamily="18" charset="0"/>
                <a:cs typeface="Times New Roman" pitchFamily="18" charset="0"/>
              </a:rPr>
              <a:t>.</a:t>
            </a:r>
          </a:p>
          <a:p>
            <a:r>
              <a:rPr lang="ru-RU" sz="1400" b="1" i="1" dirty="0" err="1" smtClean="0">
                <a:latin typeface="Times New Roman" pitchFamily="18" charset="0"/>
                <a:cs typeface="Times New Roman" pitchFamily="18" charset="0"/>
              </a:rPr>
              <a:t>Уен</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шулай</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дәвам итә.</a:t>
            </a:r>
            <a:endParaRPr lang="ru-RU" sz="1400" b="1" dirty="0" smtClean="0">
              <a:latin typeface="Times New Roman" pitchFamily="18" charset="0"/>
              <a:cs typeface="Times New Roman" pitchFamily="18" charset="0"/>
            </a:endParaRPr>
          </a:p>
          <a:p>
            <a:r>
              <a:rPr lang="ru-RU" dirty="0" smtClean="0"/>
              <a:t/>
            </a:r>
            <a:br>
              <a:rPr lang="ru-RU" dirty="0" smtClean="0"/>
            </a:br>
            <a:endParaRPr lang="ru-RU" dirty="0"/>
          </a:p>
        </p:txBody>
      </p:sp>
      <p:sp>
        <p:nvSpPr>
          <p:cNvPr id="8" name="Прямоугольник 7"/>
          <p:cNvSpPr/>
          <p:nvPr/>
        </p:nvSpPr>
        <p:spPr>
          <a:xfrm>
            <a:off x="522238" y="5436518"/>
            <a:ext cx="6840760" cy="461664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ru-RU" sz="1400" dirty="0" smtClean="0"/>
              <a:t> </a:t>
            </a:r>
            <a:r>
              <a:rPr lang="ru-RU" sz="1400" b="1" dirty="0" smtClean="0">
                <a:latin typeface="Times New Roman" pitchFamily="18" charset="0"/>
                <a:cs typeface="Times New Roman" pitchFamily="18" charset="0"/>
              </a:rPr>
              <a:t>Дети в круг считалкой выбирают одного ребенка. Сами идут  по кругу взявшись за руку и поют:</a:t>
            </a:r>
          </a:p>
          <a:p>
            <a:r>
              <a:rPr lang="ru-RU" sz="1400" b="1" dirty="0" smtClean="0">
                <a:latin typeface="Times New Roman" pitchFamily="18" charset="0"/>
                <a:cs typeface="Times New Roman" pitchFamily="18" charset="0"/>
              </a:rPr>
              <a:t> Мы ходим по кругу </a:t>
            </a:r>
          </a:p>
          <a:p>
            <a:r>
              <a:rPr lang="ru-RU" sz="1400" b="1" dirty="0" smtClean="0">
                <a:latin typeface="Times New Roman" pitchFamily="18" charset="0"/>
                <a:cs typeface="Times New Roman" pitchFamily="18" charset="0"/>
              </a:rPr>
              <a:t>  В середине круга </a:t>
            </a:r>
            <a:r>
              <a:rPr lang="ru-RU" sz="1400" b="1" dirty="0" err="1" smtClean="0">
                <a:latin typeface="Times New Roman" pitchFamily="18" charset="0"/>
                <a:cs typeface="Times New Roman" pitchFamily="18" charset="0"/>
              </a:rPr>
              <a:t>Миңлебай</a:t>
            </a:r>
            <a:endParaRPr lang="ru-RU" sz="1400" b="1" dirty="0" smtClean="0">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  Что ты будешь делать, что покажешь </a:t>
            </a:r>
          </a:p>
          <a:p>
            <a:r>
              <a:rPr lang="ru-RU" sz="1400" b="1" dirty="0" smtClean="0">
                <a:latin typeface="Times New Roman" pitchFamily="18" charset="0"/>
                <a:cs typeface="Times New Roman" pitchFamily="18" charset="0"/>
              </a:rPr>
              <a:t>Мы будем повторять за тобой</a:t>
            </a:r>
          </a:p>
          <a:p>
            <a:r>
              <a:rPr lang="ru-RU" sz="1400" b="1" dirty="0" smtClean="0">
                <a:latin typeface="Times New Roman" pitchFamily="18" charset="0"/>
                <a:cs typeface="Times New Roman" pitchFamily="18" charset="0"/>
              </a:rPr>
              <a:t> Дети, которые стояли за кругом останавливаются, а который в центре стоял поёт и показывает движение:</a:t>
            </a:r>
          </a:p>
          <a:p>
            <a:r>
              <a:rPr lang="ru-RU" sz="1400" b="1" dirty="0" smtClean="0">
                <a:latin typeface="Times New Roman" pitchFamily="18" charset="0"/>
                <a:cs typeface="Times New Roman" pitchFamily="18" charset="0"/>
              </a:rPr>
              <a:t> -Вот так, вот так) –</a:t>
            </a:r>
          </a:p>
          <a:p>
            <a:r>
              <a:rPr lang="ru-RU" sz="1400" b="1" dirty="0" smtClean="0">
                <a:latin typeface="Times New Roman" pitchFamily="18" charset="0"/>
                <a:cs typeface="Times New Roman" pitchFamily="18" charset="0"/>
              </a:rPr>
              <a:t>- Покажите как я…</a:t>
            </a:r>
          </a:p>
          <a:p>
            <a:r>
              <a:rPr lang="ru-RU" sz="1400" b="1" dirty="0" smtClean="0">
                <a:latin typeface="Times New Roman" pitchFamily="18" charset="0"/>
                <a:cs typeface="Times New Roman" pitchFamily="18" charset="0"/>
              </a:rPr>
              <a:t> Дети повторяют движение и слова песни:</a:t>
            </a:r>
          </a:p>
          <a:p>
            <a:r>
              <a:rPr lang="ru-RU" sz="1400" b="1" dirty="0" smtClean="0">
                <a:latin typeface="Times New Roman" pitchFamily="18" charset="0"/>
                <a:cs typeface="Times New Roman" pitchFamily="18" charset="0"/>
              </a:rPr>
              <a:t> Вот так , вот как,</a:t>
            </a:r>
          </a:p>
          <a:p>
            <a:r>
              <a:rPr lang="ru-RU" sz="1400" b="1" dirty="0" smtClean="0">
                <a:latin typeface="Times New Roman" pitchFamily="18" charset="0"/>
                <a:cs typeface="Times New Roman" pitchFamily="18" charset="0"/>
              </a:rPr>
              <a:t>Делаем удобно так.</a:t>
            </a:r>
          </a:p>
          <a:p>
            <a:r>
              <a:rPr lang="ru-RU" sz="1400" b="1" dirty="0" smtClean="0">
                <a:latin typeface="Times New Roman" pitchFamily="18" charset="0"/>
                <a:cs typeface="Times New Roman" pitchFamily="18" charset="0"/>
              </a:rPr>
              <a:t> Кто в центре был приглашает другого, вместе кружатся, и он остается в центре, а тот который был уходит. Если в центр приглашается девочка говорим такие слова: </a:t>
            </a:r>
          </a:p>
          <a:p>
            <a:r>
              <a:rPr lang="ru-RU" sz="1400" b="1" dirty="0" smtClean="0">
                <a:latin typeface="Times New Roman" pitchFamily="18" charset="0"/>
                <a:cs typeface="Times New Roman" pitchFamily="18" charset="0"/>
              </a:rPr>
              <a:t>Мы ходим по кругу, </a:t>
            </a:r>
          </a:p>
          <a:p>
            <a:r>
              <a:rPr lang="ru-RU" sz="1400" b="1" dirty="0" smtClean="0">
                <a:latin typeface="Times New Roman" pitchFamily="18" charset="0"/>
                <a:cs typeface="Times New Roman" pitchFamily="18" charset="0"/>
              </a:rPr>
              <a:t> В середине красота,</a:t>
            </a:r>
          </a:p>
          <a:p>
            <a:r>
              <a:rPr lang="ru-RU" sz="1400" b="1" dirty="0" smtClean="0">
                <a:latin typeface="Times New Roman" pitchFamily="18" charset="0"/>
                <a:cs typeface="Times New Roman" pitchFamily="18" charset="0"/>
              </a:rPr>
              <a:t> Что ты будешь делать, что покажешь,</a:t>
            </a:r>
          </a:p>
          <a:p>
            <a:r>
              <a:rPr lang="ru-RU" sz="1400" b="1" dirty="0" smtClean="0">
                <a:latin typeface="Times New Roman" pitchFamily="18" charset="0"/>
                <a:cs typeface="Times New Roman" pitchFamily="18" charset="0"/>
              </a:rPr>
              <a:t> Будем повторять за тобой.</a:t>
            </a:r>
          </a:p>
          <a:p>
            <a:r>
              <a:rPr lang="ru-RU" sz="1400" b="1" dirty="0" smtClean="0">
                <a:latin typeface="Times New Roman" pitchFamily="18" charset="0"/>
                <a:cs typeface="Times New Roman" pitchFamily="18" charset="0"/>
              </a:rPr>
              <a:t>Игра так продолжается. </a:t>
            </a:r>
            <a:r>
              <a:rPr lang="ru-RU" sz="1400" b="1" dirty="0" smtClean="0">
                <a:latin typeface="Times New Roman" pitchFamily="18" charset="0"/>
                <a:cs typeface="Times New Roman" pitchFamily="18" charset="0"/>
                <a:hlinkClick r:id="rId3"/>
              </a:rPr>
              <a:t> </a:t>
            </a:r>
            <a:endParaRPr lang="ru-RU" sz="1400" b="1" dirty="0">
              <a:latin typeface="Times New Roman" pitchFamily="18" charset="0"/>
              <a:cs typeface="Times New Roman" pitchFamily="18" charset="0"/>
            </a:endParaRPr>
          </a:p>
        </p:txBody>
      </p:sp>
      <p:sp>
        <p:nvSpPr>
          <p:cNvPr id="10" name="Прямоугольник 9"/>
          <p:cNvSpPr/>
          <p:nvPr/>
        </p:nvSpPr>
        <p:spPr>
          <a:xfrm>
            <a:off x="1962398" y="5004470"/>
            <a:ext cx="4896544" cy="400110"/>
          </a:xfrm>
          <a:prstGeom prst="rect">
            <a:avLst/>
          </a:prstGeom>
        </p:spPr>
        <p:txBody>
          <a:bodyPr wrap="square">
            <a:spAutoFit/>
          </a:bodyPr>
          <a:lstStyle/>
          <a:p>
            <a:pPr algn="ctr"/>
            <a:r>
              <a:rPr lang="ru-RU" b="1" dirty="0" smtClean="0"/>
              <a:t>Татарская народная игра «</a:t>
            </a:r>
            <a:r>
              <a:rPr lang="ru-RU" b="1" dirty="0" err="1" smtClean="0"/>
              <a:t>Минлебай</a:t>
            </a:r>
            <a:r>
              <a:rPr lang="ru-RU" b="1" dirty="0" smtClean="0"/>
              <a:t>»</a:t>
            </a:r>
            <a:endParaRPr lang="ru-RU"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1" y="-5880"/>
            <a:ext cx="5976663"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ВОЛ</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ШЕБ</a:t>
            </a:r>
            <a:r>
              <a:rPr kumimoji="0" lang="ru-RU" sz="1600" b="1" i="0" u="none" strike="noStrike" cap="none" normalizeH="0" baseline="0" dirty="0" smtClean="0">
                <a:ln>
                  <a:noFill/>
                </a:ln>
                <a:solidFill>
                  <a:srgbClr val="00CC00"/>
                </a:solidFill>
                <a:effectLst/>
                <a:latin typeface="Times New Roman" pitchFamily="18" charset="0"/>
                <a:ea typeface="Calibri" pitchFamily="34" charset="0"/>
                <a:cs typeface="Times New Roman" pitchFamily="18" charset="0"/>
              </a:rPr>
              <a:t>НЫЕ</a:t>
            </a: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 КА</a:t>
            </a:r>
            <a:r>
              <a:rPr kumimoji="0" lang="ru-RU" sz="16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РАН</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ДА</a:t>
            </a: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ШИ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Calibri"/>
                <a:ea typeface="Calibri" pitchFamily="34" charset="0"/>
                <a:cs typeface="Times New Roman" pitchFamily="18" charset="0"/>
              </a:rPr>
              <a:t>«</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РАСКРАСЬ</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НАЗОВИ</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ТАТАРСКОМ</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ЯЗЫКЕ</a:t>
            </a:r>
            <a:r>
              <a:rPr kumimoji="0" lang="ru-RU" sz="1600" b="1" i="0" u="none" strike="noStrike" cap="none" normalizeH="0" baseline="0" dirty="0" smtClean="0">
                <a:ln>
                  <a:noFill/>
                </a:ln>
                <a:solidFill>
                  <a:srgbClr val="FF0000"/>
                </a:solidFill>
                <a:effectLst/>
                <a:latin typeface="Calibri"/>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rot="20871087">
            <a:off x="3898715" y="625799"/>
            <a:ext cx="3744416" cy="646331"/>
          </a:xfrm>
          <a:prstGeom prst="rect">
            <a:avLst/>
          </a:prstGeom>
        </p:spPr>
        <p:txBody>
          <a:bodyPr wrap="square">
            <a:spAutoFit/>
          </a:bodyPr>
          <a:lstStyle/>
          <a:p>
            <a:pPr algn="ctr"/>
            <a:r>
              <a:rPr lang="ru-RU" sz="1800" b="1" dirty="0" smtClean="0">
                <a:solidFill>
                  <a:srgbClr val="7030A0"/>
                </a:solidFill>
              </a:rPr>
              <a:t>ТЫЛСЫМЛЫ</a:t>
            </a:r>
            <a:r>
              <a:rPr lang="ru-RU" sz="1800" dirty="0" smtClean="0"/>
              <a:t> </a:t>
            </a:r>
            <a:r>
              <a:rPr lang="ru-RU" sz="1800" b="1" dirty="0" smtClean="0">
                <a:solidFill>
                  <a:srgbClr val="00B050"/>
                </a:solidFill>
              </a:rPr>
              <a:t>КАРАНДАШЛАР</a:t>
            </a:r>
            <a:r>
              <a:rPr lang="ru-RU" sz="1800" dirty="0" smtClean="0"/>
              <a:t> </a:t>
            </a:r>
            <a:r>
              <a:rPr lang="ru-RU" sz="1800" b="1" dirty="0" smtClean="0">
                <a:solidFill>
                  <a:srgbClr val="FF0000"/>
                </a:solidFill>
              </a:rPr>
              <a:t>«Буя   </a:t>
            </a:r>
            <a:r>
              <a:rPr lang="ru-RU" sz="1800" b="1" dirty="0" smtClean="0">
                <a:solidFill>
                  <a:srgbClr val="0070C0"/>
                </a:solidFill>
              </a:rPr>
              <a:t>ҺӘМ</a:t>
            </a:r>
            <a:r>
              <a:rPr lang="ru-RU" sz="1800" dirty="0" smtClean="0"/>
              <a:t> </a:t>
            </a:r>
            <a:r>
              <a:rPr lang="ru-RU" sz="1800" b="1" dirty="0" smtClean="0">
                <a:solidFill>
                  <a:srgbClr val="FF00FF"/>
                </a:solidFill>
              </a:rPr>
              <a:t>ТАТАР </a:t>
            </a:r>
            <a:r>
              <a:rPr lang="ru-RU" sz="1800" b="1" dirty="0" smtClean="0">
                <a:solidFill>
                  <a:srgbClr val="00B050"/>
                </a:solidFill>
              </a:rPr>
              <a:t>ТЕЛЕНДӘ</a:t>
            </a:r>
            <a:r>
              <a:rPr lang="ru-RU" sz="1800" dirty="0" smtClean="0"/>
              <a:t> </a:t>
            </a:r>
            <a:r>
              <a:rPr lang="ru-RU" sz="1800" b="1" dirty="0" smtClean="0">
                <a:solidFill>
                  <a:srgbClr val="FF0066"/>
                </a:solidFill>
              </a:rPr>
              <a:t>АТА»</a:t>
            </a:r>
            <a:endParaRPr lang="ru-RU" sz="1800" b="1" dirty="0">
              <a:solidFill>
                <a:srgbClr val="FF0066"/>
              </a:solidFill>
            </a:endParaRPr>
          </a:p>
        </p:txBody>
      </p:sp>
      <p:pic>
        <p:nvPicPr>
          <p:cNvPr id="8" name="Рисунок 7" descr="img092.jpg"/>
          <p:cNvPicPr>
            <a:picLocks noChangeAspect="1"/>
          </p:cNvPicPr>
          <p:nvPr/>
        </p:nvPicPr>
        <p:blipFill>
          <a:blip r:embed="rId2" cstate="print"/>
          <a:srcRect l="23985" t="41639"/>
          <a:stretch>
            <a:fillRect/>
          </a:stretch>
        </p:blipFill>
        <p:spPr>
          <a:xfrm rot="16200000">
            <a:off x="2745621" y="5517394"/>
            <a:ext cx="4716440" cy="5130751"/>
          </a:xfrm>
          <a:prstGeom prst="rect">
            <a:avLst/>
          </a:prstGeom>
          <a:ln>
            <a:noFill/>
          </a:ln>
          <a:effectLst>
            <a:softEdge rad="112500"/>
          </a:effectLst>
        </p:spPr>
      </p:pic>
      <p:pic>
        <p:nvPicPr>
          <p:cNvPr id="9" name="Рисунок 8" descr="img092.jpg"/>
          <p:cNvPicPr>
            <a:picLocks noChangeAspect="1"/>
          </p:cNvPicPr>
          <p:nvPr/>
        </p:nvPicPr>
        <p:blipFill>
          <a:blip r:embed="rId2" cstate="print"/>
          <a:srcRect l="12006" b="68733"/>
          <a:stretch>
            <a:fillRect/>
          </a:stretch>
        </p:blipFill>
        <p:spPr>
          <a:xfrm rot="16200000">
            <a:off x="-680895" y="2463189"/>
            <a:ext cx="6006667" cy="3744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738262" y="653212"/>
            <a:ext cx="6066855" cy="368589"/>
          </a:xfrm>
          <a:prstGeom prst="rect">
            <a:avLst/>
          </a:prstGeom>
          <a:noFill/>
          <a:ln w="9525">
            <a:noFill/>
            <a:miter lim="800000"/>
            <a:headEnd/>
            <a:tailEnd/>
          </a:ln>
          <a:effectLst/>
        </p:spPr>
        <p:txBody>
          <a:bodyPr vert="horz" wrap="square" lIns="90702" tIns="45352" rIns="90702" bIns="45352" numCol="1" anchor="ctr" anchorCtr="0" compatLnSpc="1">
            <a:prstTxWarp prst="textNoShape">
              <a:avLst/>
            </a:prstTxWarp>
            <a:spAutoFit/>
          </a:bodyPr>
          <a:lstStyle/>
          <a:p>
            <a:pPr defTabSz="907026" fontAlgn="base">
              <a:spcBef>
                <a:spcPct val="0"/>
              </a:spcBef>
              <a:spcAft>
                <a:spcPct val="0"/>
              </a:spcAft>
            </a:pPr>
            <a:r>
              <a:rPr lang="ru-RU" sz="1800" b="1" i="1" u="sng" dirty="0">
                <a:latin typeface="Times New Roman" pitchFamily="18" charset="0"/>
                <a:ea typeface="Calibri" pitchFamily="34" charset="0"/>
                <a:cs typeface="Times New Roman" pitchFamily="18" charset="0"/>
              </a:rPr>
              <a:t>В этом выпуске:</a:t>
            </a:r>
            <a:endParaRPr lang="ru-RU" sz="1800" dirty="0">
              <a:latin typeface="Arial" pitchFamily="34" charset="0"/>
              <a:cs typeface="Arial" pitchFamily="34" charset="0"/>
            </a:endParaRPr>
          </a:p>
        </p:txBody>
      </p:sp>
      <p:graphicFrame>
        <p:nvGraphicFramePr>
          <p:cNvPr id="6" name="Таблица 5"/>
          <p:cNvGraphicFramePr>
            <a:graphicFrameLocks noGrp="1"/>
          </p:cNvGraphicFramePr>
          <p:nvPr/>
        </p:nvGraphicFramePr>
        <p:xfrm>
          <a:off x="378222" y="1692102"/>
          <a:ext cx="6768751" cy="6100924"/>
        </p:xfrm>
        <a:graphic>
          <a:graphicData uri="http://schemas.openxmlformats.org/drawingml/2006/table">
            <a:tbl>
              <a:tblPr>
                <a:tableStyleId>{69C7853C-536D-4A76-A0AE-DD22124D55A5}</a:tableStyleId>
              </a:tblPr>
              <a:tblGrid>
                <a:gridCol w="5950384"/>
                <a:gridCol w="818367"/>
              </a:tblGrid>
              <a:tr h="1886706">
                <a:tc>
                  <a:txBody>
                    <a:bodyPr/>
                    <a:lstStyle/>
                    <a:p>
                      <a:pPr algn="l">
                        <a:lnSpc>
                          <a:spcPct val="115000"/>
                        </a:lnSpc>
                        <a:spcAft>
                          <a:spcPts val="0"/>
                        </a:spcAft>
                      </a:pPr>
                      <a:r>
                        <a:rPr lang="ru-RU" sz="1200" b="1" i="0" kern="1200" dirty="0" smtClean="0">
                          <a:solidFill>
                            <a:schemeClr val="dk1"/>
                          </a:solidFill>
                          <a:latin typeface="Times New Roman" pitchFamily="18" charset="0"/>
                          <a:ea typeface="+mn-ea"/>
                          <a:cs typeface="Times New Roman" pitchFamily="18" charset="0"/>
                        </a:rPr>
                        <a:t> </a:t>
                      </a:r>
                    </a:p>
                    <a:p>
                      <a:pPr algn="l">
                        <a:lnSpc>
                          <a:spcPct val="115000"/>
                        </a:lnSpc>
                        <a:spcAft>
                          <a:spcPts val="0"/>
                        </a:spcAft>
                      </a:pPr>
                      <a:r>
                        <a:rPr lang="ru-RU" sz="1400" b="1" i="0" kern="1200" dirty="0" err="1" smtClean="0">
                          <a:solidFill>
                            <a:schemeClr val="dk1"/>
                          </a:solidFill>
                          <a:latin typeface="Times New Roman" pitchFamily="18" charset="0"/>
                          <a:ea typeface="+mn-ea"/>
                          <a:cs typeface="Times New Roman" pitchFamily="18" charset="0"/>
                        </a:rPr>
                        <a:t>Идел</a:t>
                      </a:r>
                      <a:r>
                        <a:rPr lang="ru-RU" sz="1400" b="1" i="0" kern="1200" dirty="0" smtClean="0">
                          <a:solidFill>
                            <a:schemeClr val="dk1"/>
                          </a:solidFill>
                          <a:latin typeface="Times New Roman" pitchFamily="18" charset="0"/>
                          <a:ea typeface="+mn-ea"/>
                          <a:cs typeface="Times New Roman" pitchFamily="18" charset="0"/>
                        </a:rPr>
                        <a:t> буе </a:t>
                      </a:r>
                      <a:r>
                        <a:rPr lang="ru-RU" sz="1400" b="1" i="0" kern="1200" dirty="0" err="1" smtClean="0">
                          <a:solidFill>
                            <a:schemeClr val="dk1"/>
                          </a:solidFill>
                          <a:latin typeface="Times New Roman" pitchFamily="18" charset="0"/>
                          <a:ea typeface="+mn-ea"/>
                          <a:cs typeface="Times New Roman" pitchFamily="18" charset="0"/>
                        </a:rPr>
                        <a:t>халыкларының милли</a:t>
                      </a:r>
                      <a:r>
                        <a:rPr lang="ru-RU" sz="1400" b="1" i="0" kern="1200" dirty="0" smtClean="0">
                          <a:solidFill>
                            <a:schemeClr val="dk1"/>
                          </a:solidFill>
                          <a:latin typeface="Times New Roman" pitchFamily="18" charset="0"/>
                          <a:ea typeface="+mn-ea"/>
                          <a:cs typeface="Times New Roman" pitchFamily="18" charset="0"/>
                        </a:rPr>
                        <a:t> </a:t>
                      </a:r>
                      <a:r>
                        <a:rPr lang="ru-RU" sz="1400" b="1" i="0" kern="1200" dirty="0" err="1" smtClean="0">
                          <a:solidFill>
                            <a:schemeClr val="dk1"/>
                          </a:solidFill>
                          <a:latin typeface="Times New Roman" pitchFamily="18" charset="0"/>
                          <a:ea typeface="+mn-ea"/>
                          <a:cs typeface="Times New Roman" pitchFamily="18" charset="0"/>
                        </a:rPr>
                        <a:t>киемнәре белән мәктәпкәчә яшьтәге балаларны</a:t>
                      </a:r>
                      <a:r>
                        <a:rPr lang="ru-RU" sz="1400" b="1" i="0" kern="1200" dirty="0" smtClean="0">
                          <a:solidFill>
                            <a:schemeClr val="dk1"/>
                          </a:solidFill>
                          <a:latin typeface="Times New Roman" pitchFamily="18" charset="0"/>
                          <a:ea typeface="+mn-ea"/>
                          <a:cs typeface="Times New Roman" pitchFamily="18" charset="0"/>
                        </a:rPr>
                        <a:t> </a:t>
                      </a:r>
                      <a:r>
                        <a:rPr lang="ru-RU" sz="1400" b="1" i="0" kern="1200" dirty="0" err="1" smtClean="0">
                          <a:solidFill>
                            <a:schemeClr val="dk1"/>
                          </a:solidFill>
                          <a:latin typeface="Times New Roman" pitchFamily="18" charset="0"/>
                          <a:ea typeface="+mn-ea"/>
                          <a:cs typeface="Times New Roman" pitchFamily="18" charset="0"/>
                        </a:rPr>
                        <a:t>таныштыру</a:t>
                      </a:r>
                      <a:r>
                        <a:rPr lang="ru-RU" sz="1400" b="1" i="0" kern="1200" dirty="0" smtClean="0">
                          <a:solidFill>
                            <a:schemeClr val="dk1"/>
                          </a:solidFill>
                          <a:latin typeface="Times New Roman" pitchFamily="18" charset="0"/>
                          <a:ea typeface="+mn-ea"/>
                          <a:cs typeface="Times New Roman" pitchFamily="18" charset="0"/>
                        </a:rPr>
                        <a:t> (</a:t>
                      </a:r>
                      <a:r>
                        <a:rPr lang="ru-RU" sz="1400" b="1" i="0" kern="1200" dirty="0" err="1" smtClean="0">
                          <a:solidFill>
                            <a:schemeClr val="dk1"/>
                          </a:solidFill>
                          <a:latin typeface="Times New Roman" pitchFamily="18" charset="0"/>
                          <a:ea typeface="+mn-ea"/>
                          <a:cs typeface="Times New Roman" pitchFamily="18" charset="0"/>
                        </a:rPr>
                        <a:t>милли</a:t>
                      </a:r>
                      <a:r>
                        <a:rPr lang="ru-RU" sz="1400" b="1" i="0" kern="1200" dirty="0" smtClean="0">
                          <a:solidFill>
                            <a:schemeClr val="dk1"/>
                          </a:solidFill>
                          <a:latin typeface="Times New Roman" pitchFamily="18" charset="0"/>
                          <a:ea typeface="+mn-ea"/>
                          <a:cs typeface="Times New Roman" pitchFamily="18" charset="0"/>
                        </a:rPr>
                        <a:t> </a:t>
                      </a:r>
                      <a:r>
                        <a:rPr lang="ru-RU" sz="1400" b="1" i="0" kern="1200" dirty="0" err="1" smtClean="0">
                          <a:solidFill>
                            <a:schemeClr val="dk1"/>
                          </a:solidFill>
                          <a:latin typeface="Times New Roman" pitchFamily="18" charset="0"/>
                          <a:ea typeface="+mn-ea"/>
                          <a:cs typeface="Times New Roman" pitchFamily="18" charset="0"/>
                        </a:rPr>
                        <a:t>курчаклар</a:t>
                      </a:r>
                      <a:r>
                        <a:rPr lang="ru-RU" sz="1400" b="1" i="0" kern="1200" dirty="0" smtClean="0">
                          <a:solidFill>
                            <a:schemeClr val="dk1"/>
                          </a:solidFill>
                          <a:latin typeface="Times New Roman" pitchFamily="18" charset="0"/>
                          <a:ea typeface="+mn-ea"/>
                          <a:cs typeface="Times New Roman" pitchFamily="18" charset="0"/>
                        </a:rPr>
                        <a:t>). 8 </a:t>
                      </a:r>
                      <a:r>
                        <a:rPr lang="ru-RU" sz="1400" b="1" i="0" kern="1200" dirty="0" err="1" smtClean="0">
                          <a:solidFill>
                            <a:schemeClr val="dk1"/>
                          </a:solidFill>
                          <a:latin typeface="Times New Roman" pitchFamily="18" charset="0"/>
                          <a:ea typeface="+mn-ea"/>
                          <a:cs typeface="Times New Roman" pitchFamily="18" charset="0"/>
                        </a:rPr>
                        <a:t>нче</a:t>
                      </a:r>
                      <a:r>
                        <a:rPr lang="ru-RU" sz="1400" b="1" i="0" kern="1200" dirty="0" smtClean="0">
                          <a:solidFill>
                            <a:schemeClr val="dk1"/>
                          </a:solidFill>
                          <a:latin typeface="Times New Roman" pitchFamily="18" charset="0"/>
                          <a:ea typeface="+mn-ea"/>
                          <a:cs typeface="Times New Roman" pitchFamily="18" charset="0"/>
                        </a:rPr>
                        <a:t> </a:t>
                      </a:r>
                      <a:r>
                        <a:rPr lang="ru-RU" sz="1400" b="1" i="0" kern="1200" dirty="0" err="1" smtClean="0">
                          <a:solidFill>
                            <a:schemeClr val="dk1"/>
                          </a:solidFill>
                          <a:latin typeface="Times New Roman" pitchFamily="18" charset="0"/>
                          <a:ea typeface="+mn-ea"/>
                          <a:cs typeface="Times New Roman" pitchFamily="18" charset="0"/>
                        </a:rPr>
                        <a:t>мәктәпкәчә белем</a:t>
                      </a:r>
                      <a:r>
                        <a:rPr lang="ru-RU" sz="1400" b="1" i="0" kern="1200" dirty="0" smtClean="0">
                          <a:solidFill>
                            <a:schemeClr val="dk1"/>
                          </a:solidFill>
                          <a:latin typeface="Times New Roman" pitchFamily="18" charset="0"/>
                          <a:ea typeface="+mn-ea"/>
                          <a:cs typeface="Times New Roman" pitchFamily="18" charset="0"/>
                        </a:rPr>
                        <a:t> </a:t>
                      </a:r>
                      <a:r>
                        <a:rPr lang="ru-RU" sz="1400" b="1" i="0" kern="1200" dirty="0" err="1" smtClean="0">
                          <a:solidFill>
                            <a:schemeClr val="dk1"/>
                          </a:solidFill>
                          <a:latin typeface="Times New Roman" pitchFamily="18" charset="0"/>
                          <a:ea typeface="+mn-ea"/>
                          <a:cs typeface="Times New Roman" pitchFamily="18" charset="0"/>
                        </a:rPr>
                        <a:t>бирү учреждениесенең милли</a:t>
                      </a:r>
                      <a:r>
                        <a:rPr lang="ru-RU" sz="1400" b="1" i="0" kern="1200" dirty="0" smtClean="0">
                          <a:solidFill>
                            <a:schemeClr val="dk1"/>
                          </a:solidFill>
                          <a:latin typeface="Times New Roman" pitchFamily="18" charset="0"/>
                          <a:ea typeface="+mn-ea"/>
                          <a:cs typeface="Times New Roman" pitchFamily="18" charset="0"/>
                        </a:rPr>
                        <a:t> </a:t>
                      </a:r>
                      <a:r>
                        <a:rPr lang="ru-RU" sz="1400" b="1" i="0" kern="1200" dirty="0" err="1" smtClean="0">
                          <a:solidFill>
                            <a:schemeClr val="dk1"/>
                          </a:solidFill>
                          <a:latin typeface="Times New Roman" pitchFamily="18" charset="0"/>
                          <a:ea typeface="+mn-ea"/>
                          <a:cs typeface="Times New Roman" pitchFamily="18" charset="0"/>
                        </a:rPr>
                        <a:t>курчаклары</a:t>
                      </a:r>
                      <a:r>
                        <a:rPr lang="ru-RU" sz="1400" b="1" i="0" kern="1200" dirty="0" smtClean="0">
                          <a:solidFill>
                            <a:schemeClr val="dk1"/>
                          </a:solidFill>
                          <a:latin typeface="Times New Roman" pitchFamily="18" charset="0"/>
                          <a:ea typeface="+mn-ea"/>
                          <a:cs typeface="Times New Roman" pitchFamily="18" charset="0"/>
                        </a:rPr>
                        <a:t> </a:t>
                      </a:r>
                      <a:r>
                        <a:rPr lang="ru-RU" sz="1400" b="1" i="0" kern="1200" dirty="0" err="1" smtClean="0">
                          <a:solidFill>
                            <a:schemeClr val="dk1"/>
                          </a:solidFill>
                          <a:latin typeface="Times New Roman" pitchFamily="18" charset="0"/>
                          <a:ea typeface="+mn-ea"/>
                          <a:cs typeface="Times New Roman" pitchFamily="18" charset="0"/>
                        </a:rPr>
                        <a:t>фотосурәте</a:t>
                      </a:r>
                      <a:endParaRPr lang="ru-RU" sz="1400" b="1" i="0" kern="1200" dirty="0" smtClean="0">
                        <a:solidFill>
                          <a:schemeClr val="dk1"/>
                        </a:solidFill>
                        <a:latin typeface="Times New Roman" pitchFamily="18" charset="0"/>
                        <a:ea typeface="+mn-ea"/>
                        <a:cs typeface="Times New Roman" pitchFamily="18" charset="0"/>
                      </a:endParaRPr>
                    </a:p>
                    <a:p>
                      <a:pPr algn="l">
                        <a:lnSpc>
                          <a:spcPct val="115000"/>
                        </a:lnSpc>
                        <a:spcAft>
                          <a:spcPts val="0"/>
                        </a:spcAft>
                      </a:pPr>
                      <a:r>
                        <a:rPr lang="ru-RU" sz="1400" b="0" i="0" kern="1200" dirty="0" smtClean="0">
                          <a:solidFill>
                            <a:schemeClr val="dk1"/>
                          </a:solidFill>
                          <a:latin typeface="Times New Roman" pitchFamily="18" charset="0"/>
                          <a:ea typeface="+mn-ea"/>
                          <a:cs typeface="Times New Roman" pitchFamily="18" charset="0"/>
                        </a:rPr>
                        <a:t>Ознакомление дошкольников с национальными костюмами народов Поволжья (национальные куклы).Фотовыставка национальных </a:t>
                      </a:r>
                      <a:r>
                        <a:rPr lang="ru-RU" sz="1400" b="0" i="0" kern="1200" dirty="0" err="1" smtClean="0">
                          <a:solidFill>
                            <a:schemeClr val="dk1"/>
                          </a:solidFill>
                          <a:latin typeface="Times New Roman" pitchFamily="18" charset="0"/>
                          <a:ea typeface="+mn-ea"/>
                          <a:cs typeface="Times New Roman" pitchFamily="18" charset="0"/>
                        </a:rPr>
                        <a:t>кукл</a:t>
                      </a:r>
                      <a:r>
                        <a:rPr lang="ru-RU" sz="1400" b="0" i="0" kern="1200" baseline="0" dirty="0" smtClean="0">
                          <a:solidFill>
                            <a:schemeClr val="dk1"/>
                          </a:solidFill>
                          <a:latin typeface="Times New Roman" pitchFamily="18" charset="0"/>
                          <a:ea typeface="+mn-ea"/>
                          <a:cs typeface="Times New Roman" pitchFamily="18" charset="0"/>
                        </a:rPr>
                        <a:t> ДОУ 8.</a:t>
                      </a:r>
                      <a:r>
                        <a:rPr lang="ru-RU" sz="1400" b="0" i="0" kern="1200" dirty="0" smtClean="0">
                          <a:solidFill>
                            <a:schemeClr val="dk1"/>
                          </a:solidFill>
                          <a:latin typeface="Times New Roman" pitchFamily="18" charset="0"/>
                          <a:ea typeface="+mn-ea"/>
                          <a:cs typeface="Times New Roman" pitchFamily="18" charset="0"/>
                        </a:rPr>
                        <a:t> </a:t>
                      </a:r>
                      <a:endParaRPr lang="ru-RU" sz="1400" b="0" i="0" kern="1200" baseline="0" dirty="0" smtClean="0">
                        <a:solidFill>
                          <a:schemeClr val="dk1"/>
                        </a:solidFill>
                        <a:latin typeface="Times New Roman" pitchFamily="18" charset="0"/>
                        <a:ea typeface="+mn-ea"/>
                        <a:cs typeface="Times New Roman" pitchFamily="18" charset="0"/>
                      </a:endParaRPr>
                    </a:p>
                    <a:p>
                      <a:pPr algn="l">
                        <a:lnSpc>
                          <a:spcPct val="115000"/>
                        </a:lnSpc>
                        <a:spcAft>
                          <a:spcPts val="0"/>
                        </a:spcAft>
                      </a:pPr>
                      <a:endParaRPr lang="ru-RU" sz="1100" dirty="0" smtClean="0">
                        <a:latin typeface="Times New Roman" pitchFamily="18" charset="0"/>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3</a:t>
                      </a:r>
                      <a:r>
                        <a:rPr lang="tt-RU" sz="1400" baseline="0" dirty="0" smtClean="0">
                          <a:solidFill>
                            <a:schemeClr val="dk1"/>
                          </a:solidFill>
                          <a:latin typeface="+mn-lt"/>
                          <a:ea typeface="+mn-ea"/>
                          <a:cs typeface="+mn-cs"/>
                        </a:rPr>
                        <a:t> - 4</a:t>
                      </a:r>
                      <a:endParaRPr lang="ru-RU" sz="1400" dirty="0">
                        <a:solidFill>
                          <a:srgbClr val="31849B"/>
                        </a:solidFill>
                        <a:latin typeface="Calibri"/>
                        <a:ea typeface="Calibri"/>
                        <a:cs typeface="Times New Roman"/>
                      </a:endParaRPr>
                    </a:p>
                  </a:txBody>
                  <a:tcPr marL="57483" marR="57483" marT="0" marB="0" anchor="ctr"/>
                </a:tc>
              </a:tr>
              <a:tr h="683962">
                <a:tc>
                  <a:txBody>
                    <a:bodyPr/>
                    <a:lstStyle/>
                    <a:p>
                      <a:pPr algn="l">
                        <a:lnSpc>
                          <a:spcPct val="115000"/>
                        </a:lnSpc>
                        <a:spcAft>
                          <a:spcPts val="0"/>
                        </a:spcAft>
                      </a:pPr>
                      <a:endParaRPr lang="ru-RU" sz="1400" dirty="0" smtClean="0">
                        <a:latin typeface="Times New Roman" pitchFamily="18" charset="0"/>
                        <a:cs typeface="Times New Roman" pitchFamily="18" charset="0"/>
                      </a:endParaRPr>
                    </a:p>
                  </a:txBody>
                  <a:tcPr marL="57483" marR="57483" marT="0" marB="0" anchor="ctr"/>
                </a:tc>
                <a:tc>
                  <a:txBody>
                    <a:bodyPr/>
                    <a:lstStyle/>
                    <a:p>
                      <a:pPr algn="l">
                        <a:lnSpc>
                          <a:spcPct val="115000"/>
                        </a:lnSpc>
                        <a:spcAft>
                          <a:spcPts val="0"/>
                        </a:spcAft>
                      </a:pPr>
                      <a:r>
                        <a:rPr lang="tt-RU" sz="1600" dirty="0" smtClean="0">
                          <a:solidFill>
                            <a:schemeClr val="dk1"/>
                          </a:solidFill>
                          <a:latin typeface="+mn-lt"/>
                          <a:ea typeface="+mn-ea"/>
                          <a:cs typeface="+mn-cs"/>
                        </a:rPr>
                        <a:t>5</a:t>
                      </a:r>
                      <a:endParaRPr lang="ru-RU" sz="1600" dirty="0">
                        <a:solidFill>
                          <a:srgbClr val="31849B"/>
                        </a:solidFill>
                        <a:latin typeface="Calibri"/>
                        <a:ea typeface="Calibri"/>
                        <a:cs typeface="Times New Roman"/>
                      </a:endParaRPr>
                    </a:p>
                  </a:txBody>
                  <a:tcPr marL="57483" marR="57483" marT="0" marB="0" anchor="ctr"/>
                </a:tc>
              </a:tr>
              <a:tr h="576064">
                <a:tc>
                  <a:txBody>
                    <a:bodyPr/>
                    <a:lstStyle/>
                    <a:p>
                      <a:pPr algn="l">
                        <a:lnSpc>
                          <a:spcPct val="115000"/>
                        </a:lnSpc>
                        <a:spcAft>
                          <a:spcPts val="0"/>
                        </a:spcAft>
                      </a:pPr>
                      <a:r>
                        <a:rPr lang="tt-RU" sz="1400" b="1" i="0" kern="1200" dirty="0" smtClean="0">
                          <a:solidFill>
                            <a:schemeClr val="dk1"/>
                          </a:solidFill>
                          <a:latin typeface="Times New Roman" pitchFamily="18" charset="0"/>
                          <a:ea typeface="+mn-ea"/>
                          <a:cs typeface="Times New Roman" pitchFamily="18" charset="0"/>
                        </a:rPr>
                        <a:t>Табышмакның</a:t>
                      </a:r>
                      <a:r>
                        <a:rPr lang="tt-RU" sz="1400" b="1" i="0" kern="1200" baseline="0" dirty="0" smtClean="0">
                          <a:solidFill>
                            <a:schemeClr val="dk1"/>
                          </a:solidFill>
                          <a:latin typeface="Times New Roman" pitchFamily="18" charset="0"/>
                          <a:ea typeface="+mn-ea"/>
                          <a:cs typeface="Times New Roman" pitchFamily="18" charset="0"/>
                        </a:rPr>
                        <a:t> җавабын тап.</a:t>
                      </a:r>
                    </a:p>
                    <a:p>
                      <a:pPr algn="l">
                        <a:lnSpc>
                          <a:spcPct val="115000"/>
                        </a:lnSpc>
                        <a:spcAft>
                          <a:spcPts val="0"/>
                        </a:spcAft>
                      </a:pPr>
                      <a:r>
                        <a:rPr lang="tt-RU" sz="1400" b="1" i="0" kern="1200" baseline="0" dirty="0" smtClean="0">
                          <a:solidFill>
                            <a:schemeClr val="dk1"/>
                          </a:solidFill>
                          <a:latin typeface="Times New Roman" pitchFamily="18" charset="0"/>
                          <a:ea typeface="+mn-ea"/>
                          <a:cs typeface="Times New Roman" pitchFamily="18" charset="0"/>
                        </a:rPr>
                        <a:t>Отгадай  загагдку.</a:t>
                      </a:r>
                      <a:endParaRPr lang="ru-RU" sz="1400" dirty="0" smtClean="0">
                        <a:latin typeface="Times New Roman" pitchFamily="18" charset="0"/>
                        <a:cs typeface="Times New Roman" pitchFamily="18" charset="0"/>
                      </a:endParaRPr>
                    </a:p>
                    <a:p>
                      <a:pPr algn="l">
                        <a:lnSpc>
                          <a:spcPct val="115000"/>
                        </a:lnSpc>
                        <a:spcAft>
                          <a:spcPts val="0"/>
                        </a:spcAft>
                      </a:pPr>
                      <a:endParaRPr lang="ru-RU" sz="11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6</a:t>
                      </a:r>
                      <a:r>
                        <a:rPr lang="tt-RU" sz="1400" baseline="0" dirty="0" smtClean="0">
                          <a:solidFill>
                            <a:schemeClr val="dk1"/>
                          </a:solidFill>
                          <a:latin typeface="+mn-lt"/>
                          <a:ea typeface="+mn-ea"/>
                          <a:cs typeface="+mn-cs"/>
                        </a:rPr>
                        <a:t> – 7 </a:t>
                      </a:r>
                      <a:endParaRPr lang="ru-RU" sz="1400" dirty="0">
                        <a:solidFill>
                          <a:srgbClr val="31849B"/>
                        </a:solidFill>
                        <a:latin typeface="Calibri"/>
                        <a:ea typeface="Calibri"/>
                        <a:cs typeface="Times New Roman"/>
                      </a:endParaRPr>
                    </a:p>
                  </a:txBody>
                  <a:tcPr marL="57483" marR="57483" marT="0" marB="0" anchor="ctr"/>
                </a:tc>
              </a:tr>
              <a:tr h="842180">
                <a:tc>
                  <a:txBody>
                    <a:bodyPr/>
                    <a:lstStyle/>
                    <a:p>
                      <a:pPr algn="l">
                        <a:lnSpc>
                          <a:spcPct val="115000"/>
                        </a:lnSpc>
                        <a:spcAft>
                          <a:spcPts val="0"/>
                        </a:spcAft>
                      </a:pPr>
                      <a:r>
                        <a:rPr lang="ru-RU" sz="1200" b="1" i="0" kern="1200" dirty="0" smtClean="0">
                          <a:solidFill>
                            <a:schemeClr val="dk1"/>
                          </a:solidFill>
                          <a:latin typeface="Times New Roman" pitchFamily="18" charset="0"/>
                          <a:ea typeface="+mn-ea"/>
                          <a:cs typeface="Times New Roman" pitchFamily="18" charset="0"/>
                        </a:rPr>
                        <a:t>УЗГАН МАТЕРИАЛНЫ ТАТАР ТЕЛЕНДӘ БЕРКЕТҮ БУЕНЧА УМК ГАМӘЛГӘ АШЫРУ БУЕНЧА БЕЗНЕҢ АВТОРЛЫК УЕННАРЫ.</a:t>
                      </a:r>
                    </a:p>
                    <a:p>
                      <a:pPr algn="l">
                        <a:lnSpc>
                          <a:spcPct val="115000"/>
                        </a:lnSpc>
                        <a:spcAft>
                          <a:spcPts val="0"/>
                        </a:spcAft>
                      </a:pPr>
                      <a:r>
                        <a:rPr lang="ru-RU" sz="1200" b="0" i="0" kern="1200" dirty="0" smtClean="0">
                          <a:solidFill>
                            <a:schemeClr val="dk1"/>
                          </a:solidFill>
                          <a:latin typeface="+mn-lt"/>
                          <a:ea typeface="+mn-ea"/>
                          <a:cs typeface="+mn-cs"/>
                        </a:rPr>
                        <a:t>Н</a:t>
                      </a:r>
                      <a:r>
                        <a:rPr lang="ru-RU" sz="1200" dirty="0" smtClean="0">
                          <a:latin typeface="Times New Roman" pitchFamily="18" charset="0"/>
                          <a:cs typeface="Times New Roman" pitchFamily="18" charset="0"/>
                        </a:rPr>
                        <a:t>АШИ </a:t>
                      </a:r>
                      <a:r>
                        <a:rPr lang="ru-RU" sz="1200" dirty="0">
                          <a:latin typeface="Times New Roman" pitchFamily="18" charset="0"/>
                          <a:cs typeface="Times New Roman" pitchFamily="18" charset="0"/>
                        </a:rPr>
                        <a:t>АВТОРСКИЕ ИГРЫ ПО </a:t>
                      </a:r>
                      <a:r>
                        <a:rPr lang="ru-RU" sz="1200" dirty="0" smtClean="0">
                          <a:latin typeface="Times New Roman" pitchFamily="18" charset="0"/>
                          <a:cs typeface="Times New Roman" pitchFamily="18" charset="0"/>
                        </a:rPr>
                        <a:t> РЕАЛИЗАЦИИ  УМК  ПО  ЗАКРЕПЛЕНИЮ </a:t>
                      </a:r>
                      <a:r>
                        <a:rPr lang="ru-RU" sz="1200" dirty="0">
                          <a:latin typeface="Times New Roman" pitchFamily="18" charset="0"/>
                          <a:cs typeface="Times New Roman" pitchFamily="18" charset="0"/>
                        </a:rPr>
                        <a:t>ПРОЙДЕННОГО МАТЕРИАЛА </a:t>
                      </a:r>
                      <a:r>
                        <a:rPr lang="ru-RU" sz="1200" dirty="0" smtClean="0">
                          <a:latin typeface="Times New Roman" pitchFamily="18" charset="0"/>
                          <a:cs typeface="Times New Roman" pitchFamily="18" charset="0"/>
                        </a:rPr>
                        <a:t> НА  ТАТАРСКОМ  ЯЗЫКЕ</a:t>
                      </a:r>
                    </a:p>
                    <a:p>
                      <a:pPr algn="l">
                        <a:lnSpc>
                          <a:spcPct val="115000"/>
                        </a:lnSpc>
                        <a:spcAft>
                          <a:spcPts val="0"/>
                        </a:spcAft>
                      </a:pPr>
                      <a:endParaRPr lang="ru-RU" sz="12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8</a:t>
                      </a:r>
                      <a:r>
                        <a:rPr lang="tt-RU" sz="1400" baseline="0" dirty="0" smtClean="0">
                          <a:solidFill>
                            <a:schemeClr val="dk1"/>
                          </a:solidFill>
                          <a:latin typeface="+mn-lt"/>
                          <a:ea typeface="+mn-ea"/>
                          <a:cs typeface="+mn-cs"/>
                        </a:rPr>
                        <a:t> - 9</a:t>
                      </a:r>
                      <a:endParaRPr lang="ru-RU" sz="1400" dirty="0">
                        <a:solidFill>
                          <a:srgbClr val="31849B"/>
                        </a:solidFill>
                        <a:latin typeface="Calibri"/>
                        <a:ea typeface="Calibri"/>
                        <a:cs typeface="Times New Roman"/>
                      </a:endParaRPr>
                    </a:p>
                  </a:txBody>
                  <a:tcPr marL="57483" marR="57483" marT="0" marB="0" anchor="ctr"/>
                </a:tc>
              </a:tr>
              <a:tr h="473299">
                <a:tc>
                  <a:txBody>
                    <a:bodyPr/>
                    <a:lstStyle/>
                    <a:p>
                      <a:pPr algn="l">
                        <a:lnSpc>
                          <a:spcPct val="115000"/>
                        </a:lnSpc>
                        <a:spcAft>
                          <a:spcPts val="0"/>
                        </a:spcAft>
                      </a:pPr>
                      <a:r>
                        <a:rPr lang="ru-RU" sz="1600" b="1" i="0" kern="1200" dirty="0" smtClean="0">
                          <a:solidFill>
                            <a:schemeClr val="dk1"/>
                          </a:solidFill>
                          <a:latin typeface="Times New Roman" pitchFamily="18" charset="0"/>
                          <a:ea typeface="+mn-ea"/>
                          <a:cs typeface="Times New Roman" pitchFamily="18" charset="0"/>
                        </a:rPr>
                        <a:t> БАЛАЛАРНЫ  КҮҢЕЛЛЕ  УЕНГА  ЧАКЫРАБЫЗ!!!</a:t>
                      </a:r>
                      <a:endParaRPr lang="ru-RU" sz="1600" b="1" dirty="0" smtClean="0">
                        <a:latin typeface="Times New Roman" pitchFamily="18" charset="0"/>
                        <a:cs typeface="Times New Roman" pitchFamily="18" charset="0"/>
                      </a:endParaRPr>
                    </a:p>
                    <a:p>
                      <a:pPr algn="l">
                        <a:lnSpc>
                          <a:spcPct val="115000"/>
                        </a:lnSpc>
                        <a:spcAft>
                          <a:spcPts val="0"/>
                        </a:spcAft>
                      </a:pPr>
                      <a:r>
                        <a:rPr lang="ru-RU" sz="1600" dirty="0" smtClean="0">
                          <a:latin typeface="Times New Roman" pitchFamily="18" charset="0"/>
                          <a:cs typeface="Times New Roman" pitchFamily="18" charset="0"/>
                        </a:rPr>
                        <a:t>ПРИГЛАШАЕМ  </a:t>
                      </a:r>
                      <a:r>
                        <a:rPr lang="ru-RU" sz="1600" dirty="0">
                          <a:latin typeface="Times New Roman" pitchFamily="18" charset="0"/>
                          <a:cs typeface="Times New Roman" pitchFamily="18" charset="0"/>
                        </a:rPr>
                        <a:t>ДЕТВОРУ </a:t>
                      </a:r>
                      <a:r>
                        <a:rPr lang="ru-RU" sz="1600" dirty="0" smtClean="0">
                          <a:latin typeface="Times New Roman" pitchFamily="18" charset="0"/>
                          <a:cs typeface="Times New Roman" pitchFamily="18" charset="0"/>
                        </a:rPr>
                        <a:t> НА  ВЕСЕЛУЮ  ИГРУ!!!</a:t>
                      </a:r>
                    </a:p>
                    <a:p>
                      <a:pPr algn="l">
                        <a:lnSpc>
                          <a:spcPct val="115000"/>
                        </a:lnSpc>
                        <a:spcAft>
                          <a:spcPts val="0"/>
                        </a:spcAft>
                      </a:pPr>
                      <a:endParaRPr lang="ru-RU" sz="14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baseline="0" dirty="0" smtClean="0">
                          <a:solidFill>
                            <a:schemeClr val="dk1"/>
                          </a:solidFill>
                          <a:latin typeface="+mn-lt"/>
                          <a:ea typeface="+mn-ea"/>
                          <a:cs typeface="+mn-cs"/>
                        </a:rPr>
                        <a:t> </a:t>
                      </a:r>
                      <a:r>
                        <a:rPr lang="tt-RU" sz="1600" baseline="0" dirty="0" smtClean="0">
                          <a:solidFill>
                            <a:schemeClr val="dk1"/>
                          </a:solidFill>
                          <a:latin typeface="+mn-lt"/>
                          <a:ea typeface="+mn-ea"/>
                          <a:cs typeface="+mn-cs"/>
                        </a:rPr>
                        <a:t>10</a:t>
                      </a:r>
                      <a:endParaRPr lang="ru-RU" sz="1600" dirty="0">
                        <a:solidFill>
                          <a:srgbClr val="31849B"/>
                        </a:solidFill>
                        <a:latin typeface="Calibri"/>
                        <a:ea typeface="Calibri"/>
                        <a:cs typeface="Times New Roman"/>
                      </a:endParaRPr>
                    </a:p>
                  </a:txBody>
                  <a:tcPr marL="57483" marR="57483" marT="0" marB="0" anchor="ctr"/>
                </a:tc>
              </a:tr>
              <a:tr h="988986">
                <a:tc>
                  <a:txBody>
                    <a:bodyPr/>
                    <a:lstStyle/>
                    <a:p>
                      <a:pPr algn="l">
                        <a:lnSpc>
                          <a:spcPct val="115000"/>
                        </a:lnSpc>
                        <a:spcAft>
                          <a:spcPts val="0"/>
                        </a:spcAft>
                      </a:pPr>
                      <a:r>
                        <a:rPr lang="ru-RU" sz="1200" b="1" i="0" kern="1200" dirty="0" smtClean="0">
                          <a:solidFill>
                            <a:schemeClr val="dk1"/>
                          </a:solidFill>
                          <a:latin typeface="Times New Roman" pitchFamily="18" charset="0"/>
                          <a:ea typeface="+mn-ea"/>
                          <a:cs typeface="Times New Roman" pitchFamily="18" charset="0"/>
                        </a:rPr>
                        <a:t>ТЫЛСЫМЛЫ КАРАНДАШЛАР «БУЯГЫЗ</a:t>
                      </a:r>
                      <a:r>
                        <a:rPr lang="ru-RU" sz="1200" b="1" i="0" kern="1200" baseline="0" dirty="0" smtClean="0">
                          <a:solidFill>
                            <a:schemeClr val="dk1"/>
                          </a:solidFill>
                          <a:latin typeface="Times New Roman" pitchFamily="18" charset="0"/>
                          <a:ea typeface="+mn-ea"/>
                          <a:cs typeface="Times New Roman" pitchFamily="18" charset="0"/>
                        </a:rPr>
                        <a:t>  </a:t>
                      </a:r>
                      <a:r>
                        <a:rPr lang="ru-RU" sz="1200" b="1" i="0" kern="1200" dirty="0" smtClean="0">
                          <a:solidFill>
                            <a:schemeClr val="dk1"/>
                          </a:solidFill>
                          <a:latin typeface="Times New Roman" pitchFamily="18" charset="0"/>
                          <a:ea typeface="+mn-ea"/>
                          <a:cs typeface="Times New Roman" pitchFamily="18" charset="0"/>
                        </a:rPr>
                        <a:t> ҺӘМ ТАТАР  ТЕЛЕНДӘ АТАГЫЗ»</a:t>
                      </a:r>
                    </a:p>
                    <a:p>
                      <a:pPr algn="l">
                        <a:lnSpc>
                          <a:spcPct val="115000"/>
                        </a:lnSpc>
                        <a:spcAft>
                          <a:spcPts val="0"/>
                        </a:spcAft>
                      </a:pPr>
                      <a:r>
                        <a:rPr lang="ru-RU" sz="1200" b="0" i="0" kern="1200" dirty="0" smtClean="0">
                          <a:solidFill>
                            <a:schemeClr val="dk1"/>
                          </a:solidFill>
                          <a:latin typeface="+mn-lt"/>
                          <a:ea typeface="+mn-ea"/>
                          <a:cs typeface="+mn-cs"/>
                        </a:rPr>
                        <a:t>В</a:t>
                      </a:r>
                      <a:r>
                        <a:rPr lang="ru-RU" sz="1200" dirty="0" smtClean="0">
                          <a:latin typeface="Times New Roman" pitchFamily="18" charset="0"/>
                          <a:cs typeface="Times New Roman" pitchFamily="18" charset="0"/>
                        </a:rPr>
                        <a:t>ОЛШЕБНЫЕ КАРАНДАШИ «РАСКРАСЬ </a:t>
                      </a:r>
                      <a:r>
                        <a:rPr lang="ru-RU" sz="1200" dirty="0">
                          <a:latin typeface="Times New Roman" pitchFamily="18" charset="0"/>
                          <a:cs typeface="Times New Roman" pitchFamily="18" charset="0"/>
                        </a:rPr>
                        <a:t>И </a:t>
                      </a:r>
                      <a:r>
                        <a:rPr lang="ru-RU" sz="1200" dirty="0" smtClean="0">
                          <a:latin typeface="Times New Roman" pitchFamily="18" charset="0"/>
                          <a:cs typeface="Times New Roman" pitchFamily="18" charset="0"/>
                        </a:rPr>
                        <a:t> НАЗОВИ  НА  </a:t>
                      </a:r>
                      <a:r>
                        <a:rPr lang="ru-RU" sz="1200" dirty="0">
                          <a:latin typeface="Times New Roman" pitchFamily="18" charset="0"/>
                          <a:cs typeface="Times New Roman" pitchFamily="18" charset="0"/>
                        </a:rPr>
                        <a:t>ТАТАРСКОМ </a:t>
                      </a:r>
                      <a:r>
                        <a:rPr lang="ru-RU" sz="1200" dirty="0" smtClean="0">
                          <a:latin typeface="Times New Roman" pitchFamily="18" charset="0"/>
                          <a:cs typeface="Times New Roman" pitchFamily="18" charset="0"/>
                        </a:rPr>
                        <a:t>  ЯЗЫКЕ»</a:t>
                      </a:r>
                    </a:p>
                  </a:txBody>
                  <a:tcPr marL="57483" marR="57483" marT="0" marB="0" anchor="ctr"/>
                </a:tc>
                <a:tc>
                  <a:txBody>
                    <a:bodyPr/>
                    <a:lstStyle/>
                    <a:p>
                      <a:pPr algn="l">
                        <a:lnSpc>
                          <a:spcPct val="115000"/>
                        </a:lnSpc>
                        <a:spcAft>
                          <a:spcPts val="0"/>
                        </a:spcAft>
                      </a:pPr>
                      <a:r>
                        <a:rPr lang="ru-RU" sz="1400" dirty="0" smtClean="0"/>
                        <a:t>11</a:t>
                      </a:r>
                      <a:endParaRPr lang="ru-RU" sz="1400" dirty="0">
                        <a:solidFill>
                          <a:srgbClr val="31849B"/>
                        </a:solidFill>
                        <a:latin typeface="Calibri"/>
                        <a:ea typeface="Calibri"/>
                        <a:cs typeface="Times New Roman"/>
                      </a:endParaRPr>
                    </a:p>
                  </a:txBody>
                  <a:tcPr marL="57483" marR="57483" marT="0" marB="0" anchor="ctr"/>
                </a:tc>
              </a:tr>
            </a:tbl>
          </a:graphicData>
        </a:graphic>
      </p:graphicFrame>
      <p:sp>
        <p:nvSpPr>
          <p:cNvPr id="10243" name="Rectangle 3"/>
          <p:cNvSpPr>
            <a:spLocks noChangeArrowheads="1"/>
          </p:cNvSpPr>
          <p:nvPr/>
        </p:nvSpPr>
        <p:spPr bwMode="auto">
          <a:xfrm>
            <a:off x="0" y="0"/>
            <a:ext cx="7669213" cy="0"/>
          </a:xfrm>
          <a:prstGeom prst="rect">
            <a:avLst/>
          </a:prstGeom>
          <a:solidFill>
            <a:srgbClr val="FFFFFF"/>
          </a:solidFill>
          <a:ln w="9525">
            <a:noFill/>
            <a:miter lim="800000"/>
            <a:headEnd/>
            <a:tailEnd/>
          </a:ln>
          <a:effectLst/>
        </p:spPr>
        <p:txBody>
          <a:bodyPr vert="horz" wrap="none" lIns="-57132" tIns="-136482" rIns="-11109" bIns="-26979"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smtClean="0">
                <a:ln>
                  <a:noFill/>
                </a:ln>
                <a:solidFill>
                  <a:srgbClr val="333333"/>
                </a:solidFill>
                <a:effectLst/>
                <a:latin typeface="Arial" pitchFamily="34" charset="0"/>
                <a:cs typeface="Arial" pitchFamily="34" charset="0"/>
              </a:rPr>
              <a:t>2</a:t>
            </a:r>
            <a:endParaRPr kumimoji="0" lang="ru-RU" sz="1300" b="0" i="0" u="none" strike="noStrike" cap="none" normalizeH="0" baseline="0" smtClean="0">
              <a:ln>
                <a:noFill/>
              </a:ln>
              <a:solidFill>
                <a:srgbClr val="551A8B"/>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0244" name="Rectangle 4"/>
          <p:cNvSpPr>
            <a:spLocks noChangeArrowheads="1"/>
          </p:cNvSpPr>
          <p:nvPr/>
        </p:nvSpPr>
        <p:spPr bwMode="auto">
          <a:xfrm>
            <a:off x="0" y="0"/>
            <a:ext cx="7669213" cy="0"/>
          </a:xfrm>
          <a:prstGeom prst="rect">
            <a:avLst/>
          </a:prstGeom>
          <a:solidFill>
            <a:srgbClr val="FFFFFF"/>
          </a:solidFill>
          <a:ln w="9525">
            <a:noFill/>
            <a:miter lim="800000"/>
            <a:headEnd/>
            <a:tailEnd/>
          </a:ln>
          <a:effec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900" b="1" i="0" u="none" strike="noStrike" cap="none" normalizeH="0" baseline="0" smtClean="0">
              <a:ln>
                <a:noFill/>
              </a:ln>
              <a:solidFill>
                <a:srgbClr val="551A8B"/>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smtClean="0">
                <a:ln>
                  <a:noFill/>
                </a:ln>
                <a:solidFill>
                  <a:srgbClr val="333333"/>
                </a:solidFill>
                <a:effectLst/>
                <a:latin typeface="Arial" pitchFamily="34" charset="0"/>
                <a:cs typeface="Arial" pitchFamily="34" charset="0"/>
              </a:rPr>
              <a:t/>
            </a:r>
            <a:br>
              <a:rPr kumimoji="0" lang="ru-RU" sz="1300" b="0" i="0" u="none" strike="noStrike" cap="none" normalizeH="0" baseline="0" smtClean="0">
                <a:ln>
                  <a:noFill/>
                </a:ln>
                <a:solidFill>
                  <a:srgbClr val="333333"/>
                </a:solidFill>
                <a:effectLst/>
                <a:latin typeface="Arial" pitchFamily="34" charset="0"/>
                <a:cs typeface="Arial" pitchFamily="34" charset="0"/>
              </a:rPr>
            </a:br>
            <a:endParaRPr kumimoji="0" lang="ru-RU" sz="1300" b="0" i="0" u="none" strike="noStrike" cap="none" normalizeH="0" baseline="0" smtClean="0">
              <a:ln>
                <a:noFill/>
              </a:ln>
              <a:solidFill>
                <a:srgbClr val="333333"/>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Прямоугольник 16"/>
          <p:cNvSpPr/>
          <p:nvPr/>
        </p:nvSpPr>
        <p:spPr>
          <a:xfrm>
            <a:off x="450230" y="3636318"/>
            <a:ext cx="3832225" cy="523220"/>
          </a:xfrm>
          <a:prstGeom prst="rect">
            <a:avLst/>
          </a:prstGeom>
        </p:spPr>
        <p:txBody>
          <a:bodyPr>
            <a:spAutoFit/>
          </a:bodyPr>
          <a:lstStyle/>
          <a:p>
            <a:r>
              <a:rPr lang="ru-RU" sz="1400" b="1" dirty="0" err="1" smtClean="0">
                <a:latin typeface="Times New Roman" pitchFamily="18" charset="0"/>
                <a:cs typeface="Times New Roman" pitchFamily="18" charset="0"/>
              </a:rPr>
              <a:t>Халыкара</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туган</a:t>
            </a:r>
            <a:r>
              <a:rPr lang="ru-RU" sz="1400" b="1" dirty="0" smtClean="0">
                <a:latin typeface="Times New Roman" pitchFamily="18" charset="0"/>
                <a:cs typeface="Times New Roman" pitchFamily="18" charset="0"/>
              </a:rPr>
              <a:t> тел </a:t>
            </a:r>
            <a:r>
              <a:rPr lang="ru-RU" sz="1400" b="1" dirty="0" err="1" smtClean="0">
                <a:latin typeface="Times New Roman" pitchFamily="18" charset="0"/>
                <a:cs typeface="Times New Roman" pitchFamily="18" charset="0"/>
              </a:rPr>
              <a:t>көне</a:t>
            </a:r>
            <a:r>
              <a:rPr lang="ru-RU" sz="1400" b="1" dirty="0" smtClean="0">
                <a:latin typeface="Times New Roman" pitchFamily="18" charset="0"/>
                <a:cs typeface="Times New Roman" pitchFamily="18" charset="0"/>
              </a:rPr>
              <a:t>. </a:t>
            </a:r>
          </a:p>
          <a:p>
            <a:r>
              <a:rPr lang="ru-RU" sz="1400" dirty="0" smtClean="0">
                <a:latin typeface="Times New Roman" pitchFamily="18" charset="0"/>
                <a:cs typeface="Times New Roman" pitchFamily="18" charset="0"/>
              </a:rPr>
              <a:t>Международный день родного языка.</a:t>
            </a:r>
          </a:p>
        </p:txBody>
      </p:sp>
      <p:pic>
        <p:nvPicPr>
          <p:cNvPr id="19" name="Рисунок 18"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3" y="8604870"/>
            <a:ext cx="6120679" cy="18361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3" y="9078146"/>
            <a:ext cx="6120679" cy="1362842"/>
          </a:xfrm>
          <a:prstGeom prst="rect">
            <a:avLst/>
          </a:prstGeom>
          <a:noFill/>
          <a:ln w="9525">
            <a:noFill/>
            <a:miter lim="800000"/>
            <a:headEnd/>
            <a:tailEnd/>
          </a:ln>
        </p:spPr>
      </p:pic>
      <p:sp>
        <p:nvSpPr>
          <p:cNvPr id="11" name="Прямоугольник 10"/>
          <p:cNvSpPr/>
          <p:nvPr/>
        </p:nvSpPr>
        <p:spPr>
          <a:xfrm>
            <a:off x="334144" y="0"/>
            <a:ext cx="7000924" cy="276999"/>
          </a:xfrm>
          <a:prstGeom prst="rect">
            <a:avLst/>
          </a:prstGeom>
        </p:spPr>
        <p:txBody>
          <a:bodyPr wrap="square">
            <a:spAutoFit/>
          </a:bodyPr>
          <a:lstStyle/>
          <a:p>
            <a:r>
              <a:rPr lang="ru-RU" sz="1200" dirty="0" smtClean="0"/>
              <a:t>.</a:t>
            </a:r>
            <a:endParaRPr lang="ru-RU" sz="1200" dirty="0"/>
          </a:p>
        </p:txBody>
      </p:sp>
      <p:sp>
        <p:nvSpPr>
          <p:cNvPr id="24577" name="Rectangle 1"/>
          <p:cNvSpPr>
            <a:spLocks noChangeArrowheads="1"/>
          </p:cNvSpPr>
          <p:nvPr/>
        </p:nvSpPr>
        <p:spPr bwMode="auto">
          <a:xfrm>
            <a:off x="262706" y="4047261"/>
            <a:ext cx="7000923"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ctr"/>
            <a:endPar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defTabSz="914400" fontAlgn="base">
              <a:spcBef>
                <a:spcPct val="0"/>
              </a:spcBef>
              <a:spcAft>
                <a:spcPct val="0"/>
              </a:spcAft>
            </a:pPr>
            <a:endParaRPr lang="ru-RU" sz="14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p:txBody>
      </p:sp>
      <p:sp>
        <p:nvSpPr>
          <p:cNvPr id="11265" name="Rectangle 1"/>
          <p:cNvSpPr>
            <a:spLocks noChangeArrowheads="1"/>
          </p:cNvSpPr>
          <p:nvPr/>
        </p:nvSpPr>
        <p:spPr bwMode="auto">
          <a:xfrm>
            <a:off x="594246" y="828006"/>
            <a:ext cx="6552728"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defTabSz="914400" fontAlgn="base">
              <a:spcBef>
                <a:spcPct val="0"/>
              </a:spcBef>
              <a:spcAft>
                <a:spcPct val="0"/>
              </a:spcAft>
            </a:pPr>
            <a:r>
              <a:rPr lang="ru-RU" sz="1200" b="1" dirty="0" smtClean="0">
                <a:latin typeface="Times New Roman" pitchFamily="18" charset="0"/>
                <a:ea typeface="Times New Roman" pitchFamily="18" charset="0"/>
                <a:cs typeface="Times New Roman" pitchFamily="18" charset="0"/>
              </a:rPr>
              <a:t>Одним из направлений работы нашего детского сада  является приобщение детей к традициям и культуре народов Поволжья как части патриотического воспитания. Мы знакомим детей с русской, татарской, мордовской и чувашской национальными культурами. Педагоги в своей работе </a:t>
            </a:r>
            <a:r>
              <a:rPr lang="ru-RU" sz="1200" b="1" dirty="0" err="1" smtClean="0">
                <a:latin typeface="Times New Roman" pitchFamily="18" charset="0"/>
                <a:ea typeface="Times New Roman" pitchFamily="18" charset="0"/>
                <a:cs typeface="Times New Roman" pitchFamily="18" charset="0"/>
              </a:rPr>
              <a:t>приследуют</a:t>
            </a:r>
            <a:r>
              <a:rPr lang="ru-RU" sz="1200" b="1" dirty="0" smtClean="0">
                <a:latin typeface="Times New Roman" pitchFamily="18" charset="0"/>
                <a:ea typeface="Times New Roman" pitchFamily="18" charset="0"/>
                <a:cs typeface="Times New Roman" pitchFamily="18" charset="0"/>
              </a:rPr>
              <a:t> главную цель -объединить в единую систему семью, детский сад, ближайшее социальное окружение; воспитать всем вместе толерантного и ответственного гражданина, любящего свой народ, свою Родину.</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effectLst/>
                <a:latin typeface="Times New Roman" pitchFamily="18" charset="0"/>
                <a:ea typeface="Times New Roman" pitchFamily="18" charset="0"/>
                <a:cs typeface="Times New Roman" pitchFamily="18" charset="0"/>
              </a:rPr>
              <a:t>Для ознакомления детей с разными народами, населяющими нашу страну, педагоги детских садов в основном используют в первую очередь национальную куклу. Ее ценность заключается в том, что с ее помощью можно в доступной форме ознакомить детей с бытом народов, природными особенностями национальных республик, пробудить в детских сердцах искреннюю дружбу и любовь к людям всех национальностей.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effectLst/>
                <a:latin typeface="Times New Roman" pitchFamily="18" charset="0"/>
                <a:ea typeface="Times New Roman" pitchFamily="18" charset="0"/>
                <a:cs typeface="Times New Roman" pitchFamily="18" charset="0"/>
              </a:rPr>
              <a:t>Национальная кукла служит средством эмоционального воздействия на детей, развивает их любознательность. Игры с национальной куклой воспитывают у детей чувство заботы, ласки. Это проявляется в их мимике, речи и поведении во время игр.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effectLst/>
                <a:latin typeface="Times New Roman" pitchFamily="18" charset="0"/>
                <a:ea typeface="Times New Roman" pitchFamily="18" charset="0"/>
                <a:cs typeface="Times New Roman" pitchFamily="18" charset="0"/>
              </a:rPr>
              <a:t>При знакомстве с куклой у детей возникает много вопросов: почему она так одета? Из какой республике она прибыла? Как там живут люди? На каком языке они говорят?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effectLst/>
                <a:latin typeface="Times New Roman" pitchFamily="18" charset="0"/>
                <a:ea typeface="Times New Roman" pitchFamily="18" charset="0"/>
                <a:cs typeface="Times New Roman" pitchFamily="18" charset="0"/>
              </a:rPr>
              <a:t>Нельзя не согласиться с утверждениями Д.Б. </a:t>
            </a:r>
            <a:r>
              <a:rPr kumimoji="0" lang="ru-RU" sz="1200" b="1" i="0" u="none" strike="noStrike" cap="none" normalizeH="0" baseline="0" dirty="0" err="1" smtClean="0">
                <a:ln>
                  <a:noFill/>
                </a:ln>
                <a:effectLst/>
                <a:latin typeface="Times New Roman" pitchFamily="18" charset="0"/>
                <a:ea typeface="Times New Roman" pitchFamily="18" charset="0"/>
                <a:cs typeface="Times New Roman" pitchFamily="18" charset="0"/>
              </a:rPr>
              <a:t>Эльконина</a:t>
            </a:r>
            <a:r>
              <a:rPr kumimoji="0" lang="ru-RU" sz="1200" b="1" i="0" u="none" strike="noStrike" cap="none" normalizeH="0" baseline="0" dirty="0" smtClean="0">
                <a:ln>
                  <a:noFill/>
                </a:ln>
                <a:effectLst/>
                <a:latin typeface="Times New Roman" pitchFamily="18" charset="0"/>
                <a:ea typeface="Times New Roman" pitchFamily="18" charset="0"/>
                <a:cs typeface="Times New Roman" pitchFamily="18" charset="0"/>
              </a:rPr>
              <a:t>, который считал, что систематическое обогащение детей знаниями о людях разных национальностей, воспитание к ним соответствующего отношения делают игру сферой «реальных социальных отношений»</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effectLst/>
                <a:latin typeface="Times New Roman" pitchFamily="18" charset="0"/>
                <a:ea typeface="Times New Roman" pitchFamily="18" charset="0"/>
                <a:cs typeface="Times New Roman" pitchFamily="18" charset="0"/>
              </a:rPr>
              <a:t>Подходя к народной кукле с педагогической точки зрения, мы видим, что она основана на тонком знании психологии ребёнка и разносторонне воздействует на развитие его чувств, ума и характера.</a:t>
            </a:r>
            <a:endParaRPr kumimoji="0" lang="ru-RU" sz="1800" b="1" i="0" u="none" strike="noStrike" cap="none" normalizeH="0" baseline="0" dirty="0" smtClean="0">
              <a:ln>
                <a:noFill/>
              </a:ln>
              <a:effectLst/>
              <a:latin typeface="Times New Roman" pitchFamily="18" charset="0"/>
              <a:cs typeface="Times New Roman" pitchFamily="18" charset="0"/>
            </a:endParaRPr>
          </a:p>
        </p:txBody>
      </p:sp>
      <p:sp>
        <p:nvSpPr>
          <p:cNvPr id="7" name="Прямоугольник 6"/>
          <p:cNvSpPr/>
          <p:nvPr/>
        </p:nvSpPr>
        <p:spPr>
          <a:xfrm>
            <a:off x="522238" y="179934"/>
            <a:ext cx="6552728" cy="587853"/>
          </a:xfrm>
          <a:prstGeom prst="rect">
            <a:avLst/>
          </a:prstGeom>
        </p:spPr>
        <p:txBody>
          <a:bodyPr wrap="square">
            <a:spAutoFit/>
          </a:bodyPr>
          <a:lstStyle/>
          <a:p>
            <a:pPr algn="ctr">
              <a:lnSpc>
                <a:spcPct val="115000"/>
              </a:lnSpc>
            </a:pPr>
            <a:r>
              <a:rPr lang="ru-RU" sz="1400" b="1" dirty="0" smtClean="0">
                <a:solidFill>
                  <a:srgbClr val="FF0000"/>
                </a:solidFill>
                <a:latin typeface="Times New Roman" pitchFamily="18" charset="0"/>
                <a:cs typeface="Times New Roman" pitchFamily="18" charset="0"/>
              </a:rPr>
              <a:t>Ознакомление дошкольников с национальными костюмами народов Поволжья (национальные куклы).Фотовыставка национальных </a:t>
            </a:r>
            <a:r>
              <a:rPr lang="ru-RU" sz="1400" b="1" dirty="0" err="1" smtClean="0">
                <a:solidFill>
                  <a:srgbClr val="FF0000"/>
                </a:solidFill>
                <a:latin typeface="Times New Roman" pitchFamily="18" charset="0"/>
                <a:cs typeface="Times New Roman" pitchFamily="18" charset="0"/>
              </a:rPr>
              <a:t>кукл</a:t>
            </a:r>
            <a:r>
              <a:rPr lang="ru-RU" sz="1400" b="1" dirty="0" smtClean="0">
                <a:solidFill>
                  <a:srgbClr val="FF0000"/>
                </a:solidFill>
                <a:latin typeface="Times New Roman" pitchFamily="18" charset="0"/>
                <a:cs typeface="Times New Roman" pitchFamily="18" charset="0"/>
              </a:rPr>
              <a:t> ДОУ 8. </a:t>
            </a:r>
          </a:p>
        </p:txBody>
      </p:sp>
      <p:pic>
        <p:nvPicPr>
          <p:cNvPr id="9" name="Рисунок 8" descr="IMG-20230321-WA0135.jpg"/>
          <p:cNvPicPr>
            <a:picLocks noChangeAspect="1"/>
          </p:cNvPicPr>
          <p:nvPr/>
        </p:nvPicPr>
        <p:blipFill>
          <a:blip r:embed="rId3" cstate="print"/>
          <a:srcRect t="13695" b="11191"/>
          <a:stretch>
            <a:fillRect/>
          </a:stretch>
        </p:blipFill>
        <p:spPr>
          <a:xfrm>
            <a:off x="594246" y="5292502"/>
            <a:ext cx="6714926" cy="378287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3" y="8964910"/>
            <a:ext cx="6120679" cy="1476078"/>
          </a:xfrm>
          <a:prstGeom prst="rect">
            <a:avLst/>
          </a:prstGeom>
          <a:noFill/>
          <a:ln w="9525">
            <a:noFill/>
            <a:miter lim="800000"/>
            <a:headEnd/>
            <a:tailEnd/>
          </a:ln>
        </p:spPr>
      </p:pic>
      <p:sp>
        <p:nvSpPr>
          <p:cNvPr id="11" name="Прямоугольник 10"/>
          <p:cNvSpPr/>
          <p:nvPr/>
        </p:nvSpPr>
        <p:spPr>
          <a:xfrm>
            <a:off x="334144" y="0"/>
            <a:ext cx="7000924" cy="276999"/>
          </a:xfrm>
          <a:prstGeom prst="rect">
            <a:avLst/>
          </a:prstGeom>
        </p:spPr>
        <p:txBody>
          <a:bodyPr wrap="square">
            <a:spAutoFit/>
          </a:bodyPr>
          <a:lstStyle/>
          <a:p>
            <a:r>
              <a:rPr lang="ru-RU" sz="1200" dirty="0" smtClean="0"/>
              <a:t>.</a:t>
            </a:r>
            <a:endParaRPr lang="ru-RU" sz="1200" dirty="0"/>
          </a:p>
        </p:txBody>
      </p:sp>
      <p:sp>
        <p:nvSpPr>
          <p:cNvPr id="10241" name="Rectangle 1"/>
          <p:cNvSpPr>
            <a:spLocks noChangeArrowheads="1"/>
          </p:cNvSpPr>
          <p:nvPr/>
        </p:nvSpPr>
        <p:spPr bwMode="auto">
          <a:xfrm>
            <a:off x="666254" y="1167721"/>
            <a:ext cx="640871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Балаларны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Идел</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буе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халыклары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гореф-гадәтләренә һәм мәдәниятенә патриотик</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тәрбия бирү </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безнең балалар</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бакчасы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эшенең бер</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юнәлеше</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Без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балаларны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рус, татар, мордва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һәм </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чуваш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милли</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мәдәниятләре белән таныштырабыз</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Педагоглар</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үз эшләрендә төп максатны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гаиләне, балалар</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бакчасын</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иң якын</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социаль</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чолганышны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берләштерүне; халыкны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үз Ватанын</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яраткан</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толерант</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һәм җаваплы гражданинны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бергә тәрбияләүне максат</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итеп</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куялар</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a:t>
            </a:r>
            <a:endParaRPr kumimoji="0" lang="ru-RU" sz="1200" b="1"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200" b="1" i="0" u="none" strike="noStrike" cap="none" normalizeH="0" baseline="0" dirty="0" smtClean="0">
                <a:ln>
                  <a:noFill/>
                </a:ln>
                <a:effectLst/>
                <a:latin typeface="Times New Roman" pitchFamily="18" charset="0"/>
                <a:ea typeface="Calibri" pitchFamily="34" charset="0"/>
                <a:cs typeface="Times New Roman" pitchFamily="18" charset="0"/>
              </a:rPr>
              <a:t>Балаларны илебездә яшәүче төрле халыклар белән таныштыру өчен балалар бакчасының педагоглары , нигездә, беренче чиратта, милли курчак  кулланалар.  Аның кыйммәте шунда ки, аның ярдәмендә балаларны халыклар көнкүреше, милли республикаларның табигый үзенчәлекләре белән таныштырырга, балалар күңелендә барлык милләт кешеләренә карата ихлас дуслык һәм мәхәббәт уятырга мөмкин. </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Милли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курчак</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балаларга</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эмоциональ</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тәэсир итү чарасы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булып</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хезмәт итә</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аларның кызыксынучанлыгын</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үстерә</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Милли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курчаклы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tt-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уеннар</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балаларда</a:t>
            </a:r>
            <a:r>
              <a:rPr kumimoji="0" lang="tt-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кайгырту</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наз</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хисләре тәрбияли.</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Бу</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аларның уен</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вакытында</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мимикасында</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сөйләмендә һәм үз-үзләрен тотышында</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чагыла</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Курчак</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белән танышканда</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балаларда</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бик</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күп сораулар</a:t>
            </a:r>
            <a:r>
              <a:rPr kumimoji="0" lang="tt-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туа</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ни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өчен ул</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шулай</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киенгән</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Ул</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кайсы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республикадан</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килде</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Анда</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кешеләр ничек</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яши</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Кайсы</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200" b="1" i="0" u="none" strike="noStrike" cap="none" normalizeH="0" baseline="0" dirty="0" err="1" smtClean="0">
                <a:ln>
                  <a:noFill/>
                </a:ln>
                <a:effectLst/>
                <a:latin typeface="Times New Roman" pitchFamily="18" charset="0"/>
                <a:ea typeface="Calibri" pitchFamily="34" charset="0"/>
                <a:cs typeface="Times New Roman" pitchFamily="18" charset="0"/>
              </a:rPr>
              <a:t>телдә сөйләшәләр?</a:t>
            </a:r>
            <a:r>
              <a:rPr kumimoji="0" lang="ru-RU" sz="1200" b="1" i="0" u="none" strike="noStrike" cap="none" normalizeH="0" baseline="0" dirty="0" smtClean="0">
                <a:ln>
                  <a:noFill/>
                </a:ln>
                <a:effectLst/>
                <a:latin typeface="Times New Roman" pitchFamily="18" charset="0"/>
                <a:ea typeface="Calibri" pitchFamily="34" charset="0"/>
                <a:cs typeface="Times New Roman" pitchFamily="18" charset="0"/>
              </a:rPr>
              <a:t> </a:t>
            </a:r>
            <a:endParaRPr kumimoji="0" lang="ru-RU" sz="1200" b="1"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200" b="1" i="0" u="none" strike="noStrike" cap="none" normalizeH="0" baseline="0" dirty="0" smtClean="0">
                <a:ln>
                  <a:noFill/>
                </a:ln>
                <a:effectLst/>
                <a:latin typeface="Times New Roman" pitchFamily="18" charset="0"/>
                <a:ea typeface="Calibri" pitchFamily="34" charset="0"/>
                <a:cs typeface="Times New Roman" pitchFamily="18" charset="0"/>
              </a:rPr>
              <a:t>Балаларны төрле милләт кешеләре турындагы белемнәр белән системалы баету, аларга тиешле мөнәсәбәт тәрбияләү уенны "реаль социаль мөнәсәбәтләр" даирәсе итә дип санаган Д.Б. Эльконин раслаулары белән килешми булмас.. Педагогик күзлектән чыгып караганда, без аның бала психологиясен нечкә белүгә нигезләнүен һәм аның хисләре, акылы һәм холкы үсешенә һәрьяклап йогынты ясавын күрәбез.</a:t>
            </a:r>
            <a:endParaRPr kumimoji="0" lang="tt-RU" sz="1200" b="1" i="0" u="none" strike="noStrike" cap="none" normalizeH="0" baseline="0" dirty="0" smtClean="0">
              <a:ln>
                <a:noFill/>
              </a:ln>
              <a:effectLst/>
              <a:latin typeface="Times New Roman" pitchFamily="18" charset="0"/>
              <a:cs typeface="Times New Roman" pitchFamily="18" charset="0"/>
            </a:endParaRPr>
          </a:p>
        </p:txBody>
      </p:sp>
      <p:sp>
        <p:nvSpPr>
          <p:cNvPr id="9" name="Прямоугольник 8"/>
          <p:cNvSpPr/>
          <p:nvPr/>
        </p:nvSpPr>
        <p:spPr>
          <a:xfrm>
            <a:off x="738262" y="251942"/>
            <a:ext cx="6048672" cy="835613"/>
          </a:xfrm>
          <a:prstGeom prst="rect">
            <a:avLst/>
          </a:prstGeom>
        </p:spPr>
        <p:txBody>
          <a:bodyPr wrap="square">
            <a:spAutoFit/>
          </a:bodyPr>
          <a:lstStyle/>
          <a:p>
            <a:pPr algn="ctr">
              <a:lnSpc>
                <a:spcPct val="115000"/>
              </a:lnSpc>
            </a:pPr>
            <a:r>
              <a:rPr lang="ru-RU" sz="1400" b="1" dirty="0" err="1" smtClean="0">
                <a:solidFill>
                  <a:srgbClr val="FF0000"/>
                </a:solidFill>
                <a:latin typeface="Times New Roman" pitchFamily="18" charset="0"/>
                <a:cs typeface="Times New Roman" pitchFamily="18" charset="0"/>
              </a:rPr>
              <a:t>Идел</a:t>
            </a:r>
            <a:r>
              <a:rPr lang="ru-RU" sz="1400" b="1" dirty="0" smtClean="0">
                <a:solidFill>
                  <a:srgbClr val="FF0000"/>
                </a:solidFill>
                <a:latin typeface="Times New Roman" pitchFamily="18" charset="0"/>
                <a:cs typeface="Times New Roman" pitchFamily="18" charset="0"/>
              </a:rPr>
              <a:t> буе </a:t>
            </a:r>
            <a:r>
              <a:rPr lang="ru-RU" sz="1400" b="1" dirty="0" err="1" smtClean="0">
                <a:solidFill>
                  <a:srgbClr val="FF0000"/>
                </a:solidFill>
                <a:latin typeface="Times New Roman" pitchFamily="18" charset="0"/>
                <a:cs typeface="Times New Roman" pitchFamily="18" charset="0"/>
              </a:rPr>
              <a:t>халыкларының милли</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киемнәре белән мәктәпкәчә яшьтәге балаларны</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таныштыру</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милли</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курчаклар</a:t>
            </a:r>
            <a:r>
              <a:rPr lang="ru-RU" sz="1400" b="1" dirty="0" smtClean="0">
                <a:solidFill>
                  <a:srgbClr val="FF0000"/>
                </a:solidFill>
                <a:latin typeface="Times New Roman" pitchFamily="18" charset="0"/>
                <a:cs typeface="Times New Roman" pitchFamily="18" charset="0"/>
              </a:rPr>
              <a:t>). 8 </a:t>
            </a:r>
            <a:r>
              <a:rPr lang="ru-RU" sz="1400" b="1" dirty="0" err="1" smtClean="0">
                <a:solidFill>
                  <a:srgbClr val="FF0000"/>
                </a:solidFill>
                <a:latin typeface="Times New Roman" pitchFamily="18" charset="0"/>
                <a:cs typeface="Times New Roman" pitchFamily="18" charset="0"/>
              </a:rPr>
              <a:t>нче</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мәктәпкәчә белем</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бирү учреждениесенең милли</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курчаклары</a:t>
            </a:r>
            <a:r>
              <a:rPr lang="ru-RU" sz="1400" b="1" dirty="0" smtClean="0">
                <a:solidFill>
                  <a:srgbClr val="FF0000"/>
                </a:solidFill>
                <a:latin typeface="Times New Roman" pitchFamily="18" charset="0"/>
                <a:cs typeface="Times New Roman" pitchFamily="18" charset="0"/>
              </a:rPr>
              <a:t> </a:t>
            </a:r>
            <a:r>
              <a:rPr lang="ru-RU" sz="1400" b="1" dirty="0" err="1" smtClean="0">
                <a:solidFill>
                  <a:srgbClr val="FF0000"/>
                </a:solidFill>
                <a:latin typeface="Times New Roman" pitchFamily="18" charset="0"/>
                <a:cs typeface="Times New Roman" pitchFamily="18" charset="0"/>
              </a:rPr>
              <a:t>фотосурәте</a:t>
            </a:r>
            <a:endParaRPr lang="ru-RU" sz="1400" b="1" dirty="0" smtClean="0">
              <a:solidFill>
                <a:srgbClr val="FF0000"/>
              </a:solidFill>
              <a:latin typeface="Times New Roman" pitchFamily="18" charset="0"/>
              <a:cs typeface="Times New Roman" pitchFamily="18" charset="0"/>
            </a:endParaRPr>
          </a:p>
        </p:txBody>
      </p:sp>
      <p:pic>
        <p:nvPicPr>
          <p:cNvPr id="6" name="Рисунок 5" descr="IMG-20230321-WA0136.jpg"/>
          <p:cNvPicPr>
            <a:picLocks noChangeAspect="1"/>
          </p:cNvPicPr>
          <p:nvPr/>
        </p:nvPicPr>
        <p:blipFill>
          <a:blip r:embed="rId3" cstate="print"/>
          <a:srcRect t="21206" b="14947"/>
          <a:stretch>
            <a:fillRect/>
          </a:stretch>
        </p:blipFill>
        <p:spPr>
          <a:xfrm>
            <a:off x="378222" y="5508526"/>
            <a:ext cx="6858942" cy="328440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38262" y="467966"/>
            <a:ext cx="6408712" cy="261610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sz="1200" b="1" dirty="0" smtClean="0">
                <a:latin typeface="Times New Roman" pitchFamily="18" charset="0"/>
                <a:cs typeface="Times New Roman" pitchFamily="18" charset="0"/>
              </a:rPr>
              <a:t>Международный день родного языка, который отмечается по всему миру 21 февраля, стал неким напоминанием о важности  </a:t>
            </a:r>
            <a:r>
              <a:rPr lang="ru-RU" sz="1200" b="1" dirty="0" err="1" smtClean="0">
                <a:latin typeface="Times New Roman" pitchFamily="18" charset="0"/>
                <a:cs typeface="Times New Roman" pitchFamily="18" charset="0"/>
              </a:rPr>
              <a:t>многоязычия</a:t>
            </a:r>
            <a:r>
              <a:rPr lang="ru-RU" sz="1200" b="1" dirty="0" smtClean="0">
                <a:latin typeface="Times New Roman" pitchFamily="18" charset="0"/>
                <a:cs typeface="Times New Roman" pitchFamily="18" charset="0"/>
              </a:rPr>
              <a:t> на планете. Праздник появился сравнительно недавно: 17 ноября 1999 года на Генеральной конференции ЮНЕСКО. Уже в феврале 2000 года дату начали отмечать по всему миру с целью содействия языковому и культурному разнообразию. Именно </a:t>
            </a:r>
            <a:r>
              <a:rPr lang="ru-RU" sz="1200" b="1" dirty="0" err="1" smtClean="0">
                <a:latin typeface="Times New Roman" pitchFamily="18" charset="0"/>
                <a:cs typeface="Times New Roman" pitchFamily="18" charset="0"/>
              </a:rPr>
              <a:t>многоязычие</a:t>
            </a:r>
            <a:r>
              <a:rPr lang="ru-RU" sz="1200" b="1" dirty="0" smtClean="0">
                <a:latin typeface="Times New Roman" pitchFamily="18" charset="0"/>
                <a:cs typeface="Times New Roman" pitchFamily="18" charset="0"/>
              </a:rPr>
              <a:t> способствует сосуществованию и взаимообогащению различных культур, мировоззрений и систем знаний.</a:t>
            </a:r>
          </a:p>
          <a:p>
            <a:r>
              <a:rPr lang="ru-RU" sz="1200" b="1" dirty="0" smtClean="0">
                <a:latin typeface="Times New Roman" pitchFamily="18" charset="0"/>
                <a:cs typeface="Times New Roman" pitchFamily="18" charset="0"/>
              </a:rPr>
              <a:t>Дата была выбрана не случайно, она символизирует собой память о событиях в Дакке. В этот день 1952 года группа студентов вышла на демонстрацию в честь защиты родного языка. Все они выступали за признание бенгали государственным. В борьбе за благое дело ребята погибли от пуль полицейских.</a:t>
            </a:r>
            <a:r>
              <a:rPr lang="ru-RU" sz="1200" b="1" dirty="0" smtClean="0">
                <a:solidFill>
                  <a:srgbClr val="000000"/>
                </a:solidFill>
                <a:latin typeface="Times New Roman" pitchFamily="18" charset="0"/>
                <a:ea typeface="Times New Roman" panose="02020603050405020304" pitchFamily="18" charset="0"/>
                <a:cs typeface="Times New Roman" pitchFamily="18" charset="0"/>
              </a:rPr>
              <a:t>  </a:t>
            </a:r>
          </a:p>
          <a:p>
            <a:r>
              <a:rPr lang="ru-RU" sz="1200" b="1" dirty="0" smtClean="0">
                <a:solidFill>
                  <a:srgbClr val="000000"/>
                </a:solidFill>
                <a:latin typeface="Times New Roman" pitchFamily="18" charset="0"/>
                <a:ea typeface="Times New Roman" panose="02020603050405020304" pitchFamily="18" charset="0"/>
                <a:cs typeface="Times New Roman" pitchFamily="18" charset="0"/>
              </a:rPr>
              <a:t>Этот праздник, проводимый с целью сохранения и развития языков, с каждым годом расширяет свой горизонт и становится любимым среди дошкольников. </a:t>
            </a:r>
            <a:r>
              <a:rPr lang="ru-RU" sz="1200" b="1" dirty="0" smtClean="0">
                <a:solidFill>
                  <a:srgbClr val="000000"/>
                </a:solidFill>
                <a:latin typeface="Times New Roman" pitchFamily="18" charset="0"/>
                <a:ea typeface="Calibri" panose="020F0502020204030204" pitchFamily="34" charset="0"/>
                <a:cs typeface="Times New Roman" pitchFamily="18" charset="0"/>
              </a:rPr>
              <a:t> </a:t>
            </a:r>
            <a:endParaRPr lang="ru-RU" sz="1200" b="1" dirty="0" smtClean="0">
              <a:latin typeface="Times New Roman" pitchFamily="18" charset="0"/>
              <a:cs typeface="Times New Roman" pitchFamily="18" charset="0"/>
            </a:endParaRPr>
          </a:p>
          <a:p>
            <a:endParaRPr lang="ru-RU" dirty="0"/>
          </a:p>
        </p:txBody>
      </p:sp>
      <p:sp>
        <p:nvSpPr>
          <p:cNvPr id="7" name="Прямоугольник 6"/>
          <p:cNvSpPr/>
          <p:nvPr/>
        </p:nvSpPr>
        <p:spPr>
          <a:xfrm>
            <a:off x="810270" y="3276278"/>
            <a:ext cx="6390529"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sz="1200" b="1" dirty="0" smtClean="0">
                <a:latin typeface="Times New Roman" pitchFamily="18" charset="0"/>
                <a:cs typeface="Times New Roman" pitchFamily="18" charset="0"/>
              </a:rPr>
              <a:t>21 </a:t>
            </a:r>
            <a:r>
              <a:rPr lang="ru-RU" sz="1200" b="1" dirty="0" err="1" smtClean="0">
                <a:latin typeface="Times New Roman" pitchFamily="18" charset="0"/>
                <a:cs typeface="Times New Roman" pitchFamily="18" charset="0"/>
              </a:rPr>
              <a:t>февральдә  бөтен  дөньяда  билгеләп  үтелә  торган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Халыкара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туган</a:t>
            </a:r>
            <a:r>
              <a:rPr lang="ru-RU" sz="1200" b="1" dirty="0" smtClean="0">
                <a:latin typeface="Times New Roman" pitchFamily="18" charset="0"/>
                <a:cs typeface="Times New Roman" pitchFamily="18" charset="0"/>
              </a:rPr>
              <a:t> тел </a:t>
            </a:r>
            <a:r>
              <a:rPr lang="ru-RU" sz="1200" b="1" dirty="0" err="1" smtClean="0">
                <a:latin typeface="Times New Roman" pitchFamily="18" charset="0"/>
                <a:cs typeface="Times New Roman" pitchFamily="18" charset="0"/>
              </a:rPr>
              <a:t>көне  планетада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күптеллелекнең  мөһимлеген  искә  төшерә</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Бәйрәм чагыштырмача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күптән  түгел  барлыкка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килгән: </a:t>
            </a:r>
            <a:r>
              <a:rPr lang="ru-RU" sz="1200" b="1" dirty="0" smtClean="0">
                <a:latin typeface="Times New Roman" pitchFamily="18" charset="0"/>
                <a:cs typeface="Times New Roman" pitchFamily="18" charset="0"/>
              </a:rPr>
              <a:t>1999 </a:t>
            </a:r>
            <a:r>
              <a:rPr lang="ru-RU" sz="1200" b="1" dirty="0" err="1" smtClean="0">
                <a:latin typeface="Times New Roman" pitchFamily="18" charset="0"/>
                <a:cs typeface="Times New Roman" pitchFamily="18" charset="0"/>
              </a:rPr>
              <a:t>елның </a:t>
            </a:r>
            <a:r>
              <a:rPr lang="ru-RU" sz="1200" b="1" dirty="0" smtClean="0">
                <a:latin typeface="Times New Roman" pitchFamily="18" charset="0"/>
                <a:cs typeface="Times New Roman" pitchFamily="18" charset="0"/>
              </a:rPr>
              <a:t>17 </a:t>
            </a:r>
            <a:r>
              <a:rPr lang="ru-RU" sz="1200" b="1" dirty="0" err="1" smtClean="0">
                <a:latin typeface="Times New Roman" pitchFamily="18" charset="0"/>
                <a:cs typeface="Times New Roman" pitchFamily="18" charset="0"/>
              </a:rPr>
              <a:t>ноябрендә </a:t>
            </a:r>
            <a:r>
              <a:rPr lang="ru-RU" sz="1200" b="1" dirty="0" smtClean="0">
                <a:latin typeface="Times New Roman" pitchFamily="18" charset="0"/>
                <a:cs typeface="Times New Roman" pitchFamily="18" charset="0"/>
              </a:rPr>
              <a:t>ЮНЕСКО  </a:t>
            </a:r>
            <a:r>
              <a:rPr lang="ru-RU" sz="1200" b="1" dirty="0" err="1" smtClean="0">
                <a:latin typeface="Times New Roman" pitchFamily="18" charset="0"/>
                <a:cs typeface="Times New Roman" pitchFamily="18" charset="0"/>
              </a:rPr>
              <a:t>генераль</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конференциясендә</a:t>
            </a:r>
            <a:r>
              <a:rPr lang="ru-RU" sz="1200" b="1" dirty="0" smtClean="0">
                <a:latin typeface="Times New Roman" pitchFamily="18" charset="0"/>
                <a:cs typeface="Times New Roman" pitchFamily="18" charset="0"/>
              </a:rPr>
              <a:t>. 2000 </a:t>
            </a:r>
            <a:r>
              <a:rPr lang="ru-RU" sz="1200" b="1" dirty="0" err="1" smtClean="0">
                <a:latin typeface="Times New Roman" pitchFamily="18" charset="0"/>
                <a:cs typeface="Times New Roman" pitchFamily="18" charset="0"/>
              </a:rPr>
              <a:t>елның февралендә  үк  </a:t>
            </a:r>
            <a:r>
              <a:rPr lang="ru-RU" sz="1200" b="1" dirty="0" smtClean="0">
                <a:latin typeface="Times New Roman" pitchFamily="18" charset="0"/>
                <a:cs typeface="Times New Roman" pitchFamily="18" charset="0"/>
              </a:rPr>
              <a:t>тел  </a:t>
            </a:r>
            <a:r>
              <a:rPr lang="ru-RU" sz="1200" b="1" dirty="0" err="1" smtClean="0">
                <a:latin typeface="Times New Roman" pitchFamily="18" charset="0"/>
                <a:cs typeface="Times New Roman" pitchFamily="18" charset="0"/>
              </a:rPr>
              <a:t>һәм мәдәни төрлелеккә  ярдәм  итү  максатыннан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бөтен  дөньяда  датаны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билгеләп   үтә  башладылар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Нәкъ  менә  күптеллелек  төрле мәдәниятләрнең, дөньяга  карашларның  һәм  белем</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системаларының   бергә  яшәвенә  һәм үзара  баетуына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ярдәм  итә.</a:t>
            </a:r>
            <a:endParaRPr lang="ru-RU" sz="1200" b="1" dirty="0" smtClean="0">
              <a:latin typeface="Times New Roman" pitchFamily="18" charset="0"/>
              <a:cs typeface="Times New Roman" pitchFamily="18" charset="0"/>
            </a:endParaRPr>
          </a:p>
          <a:p>
            <a:r>
              <a:rPr lang="ru-RU" sz="1200" b="1" dirty="0" err="1" smtClean="0">
                <a:latin typeface="Times New Roman" pitchFamily="18" charset="0"/>
                <a:cs typeface="Times New Roman" pitchFamily="18" charset="0"/>
              </a:rPr>
              <a:t>Бу</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көн  очраклы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сайланмаган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ул</a:t>
            </a:r>
            <a:r>
              <a:rPr lang="ru-RU" sz="1200" b="1" dirty="0" smtClean="0">
                <a:latin typeface="Times New Roman" pitchFamily="18" charset="0"/>
                <a:cs typeface="Times New Roman" pitchFamily="18" charset="0"/>
              </a:rPr>
              <a:t>  Дакка  </a:t>
            </a:r>
            <a:r>
              <a:rPr lang="ru-RU" sz="1200" b="1" dirty="0" err="1" smtClean="0">
                <a:latin typeface="Times New Roman" pitchFamily="18" charset="0"/>
                <a:cs typeface="Times New Roman" pitchFamily="18" charset="0"/>
              </a:rPr>
              <a:t>вакыйгалары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турында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истәлекне символлаштыра</a:t>
            </a:r>
            <a:r>
              <a:rPr lang="ru-RU" sz="1200" b="1" dirty="0" smtClean="0">
                <a:latin typeface="Times New Roman" pitchFamily="18" charset="0"/>
                <a:cs typeface="Times New Roman" pitchFamily="18" charset="0"/>
              </a:rPr>
              <a:t>. 1952 </a:t>
            </a:r>
            <a:r>
              <a:rPr lang="ru-RU" sz="1200" b="1" dirty="0" err="1" smtClean="0">
                <a:latin typeface="Times New Roman" pitchFamily="18" charset="0"/>
                <a:cs typeface="Times New Roman" pitchFamily="18" charset="0"/>
              </a:rPr>
              <a:t>елның  бу</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көнендә  студентлар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төркеме  туган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телне</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яклау</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хөрмәтенә  демонстрациягә  чыга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Алар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барысы</a:t>
            </a:r>
            <a:r>
              <a:rPr lang="ru-RU" sz="1200" b="1" dirty="0" smtClean="0">
                <a:latin typeface="Times New Roman" pitchFamily="18" charset="0"/>
                <a:cs typeface="Times New Roman" pitchFamily="18" charset="0"/>
              </a:rPr>
              <a:t>  да  </a:t>
            </a:r>
            <a:r>
              <a:rPr lang="ru-RU" sz="1200" b="1" dirty="0" err="1" smtClean="0">
                <a:latin typeface="Times New Roman" pitchFamily="18" charset="0"/>
                <a:cs typeface="Times New Roman" pitchFamily="18" charset="0"/>
              </a:rPr>
              <a:t>бенгалны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дәүләт дип</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тануны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яклыйлар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Яхшы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эш</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өчен  көрәштә  балалар</a:t>
            </a:r>
            <a:r>
              <a:rPr lang="ru-RU" sz="1200" b="1" dirty="0" smtClean="0">
                <a:latin typeface="Times New Roman" pitchFamily="18" charset="0"/>
                <a:cs typeface="Times New Roman" pitchFamily="18" charset="0"/>
              </a:rPr>
              <a:t>  полиция </a:t>
            </a:r>
            <a:r>
              <a:rPr lang="ru-RU" sz="1200" b="1" dirty="0" err="1" smtClean="0">
                <a:latin typeface="Times New Roman" pitchFamily="18" charset="0"/>
                <a:cs typeface="Times New Roman" pitchFamily="18" charset="0"/>
              </a:rPr>
              <a:t>пуляларыннан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һәлак  була</a:t>
            </a:r>
            <a:r>
              <a:rPr lang="ru-RU" sz="1200" b="1" dirty="0" smtClean="0">
                <a:latin typeface="Times New Roman" pitchFamily="18" charset="0"/>
                <a:cs typeface="Times New Roman" pitchFamily="18" charset="0"/>
              </a:rPr>
              <a:t>.</a:t>
            </a:r>
          </a:p>
          <a:p>
            <a:r>
              <a:rPr lang="ru-RU" sz="1200" b="1" dirty="0" err="1" smtClean="0">
                <a:latin typeface="Times New Roman" pitchFamily="18" charset="0"/>
                <a:cs typeface="Times New Roman" pitchFamily="18" charset="0"/>
              </a:rPr>
              <a:t>Телләрне  саклау</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һәм  үстерү  максатыннан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үткәрелә  торган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бу</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бәйрәм елдан</a:t>
            </a:r>
            <a:r>
              <a:rPr lang="ru-RU" sz="1200" b="1" dirty="0" smtClean="0">
                <a:latin typeface="Times New Roman" pitchFamily="18" charset="0"/>
                <a:cs typeface="Times New Roman" pitchFamily="18" charset="0"/>
              </a:rPr>
              <a:t> - ел  </a:t>
            </a:r>
            <a:r>
              <a:rPr lang="ru-RU" sz="1200" b="1" dirty="0" err="1" smtClean="0">
                <a:latin typeface="Times New Roman" pitchFamily="18" charset="0"/>
                <a:cs typeface="Times New Roman" pitchFamily="18" charset="0"/>
              </a:rPr>
              <a:t>үз  горизонтын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киңәйтә  һәм  мәктәпкәчә  яшьтәге  балалар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арасында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яраткан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бәйрәмгә  әверелә</a:t>
            </a:r>
            <a:r>
              <a:rPr lang="ru-RU" sz="1200" b="1" dirty="0" smtClean="0">
                <a:latin typeface="Times New Roman" pitchFamily="18" charset="0"/>
                <a:cs typeface="Times New Roman" pitchFamily="18" charset="0"/>
              </a:rPr>
              <a:t>.</a:t>
            </a:r>
            <a:endParaRPr lang="ru-RU" sz="1200" b="1" dirty="0">
              <a:latin typeface="Times New Roman" pitchFamily="18" charset="0"/>
              <a:cs typeface="Times New Roman" pitchFamily="18" charset="0"/>
            </a:endParaRPr>
          </a:p>
        </p:txBody>
      </p:sp>
      <p:sp>
        <p:nvSpPr>
          <p:cNvPr id="10" name="Прямоугольник 9"/>
          <p:cNvSpPr/>
          <p:nvPr/>
        </p:nvSpPr>
        <p:spPr>
          <a:xfrm>
            <a:off x="738262" y="0"/>
            <a:ext cx="6624736" cy="338554"/>
          </a:xfrm>
          <a:prstGeom prst="rect">
            <a:avLst/>
          </a:prstGeom>
        </p:spPr>
        <p:txBody>
          <a:bodyPr wrap="square">
            <a:spAutoFit/>
          </a:bodyPr>
          <a:lstStyle/>
          <a:p>
            <a:r>
              <a:rPr lang="ru-RU" sz="1600" b="1" dirty="0" err="1" smtClean="0">
                <a:solidFill>
                  <a:srgbClr val="FF0000"/>
                </a:solidFill>
                <a:latin typeface="Times New Roman" pitchFamily="18" charset="0"/>
                <a:cs typeface="Times New Roman" pitchFamily="18" charset="0"/>
              </a:rPr>
              <a:t>Халыкара</a:t>
            </a:r>
            <a:r>
              <a:rPr lang="ru-RU" sz="1600" b="1" dirty="0" smtClean="0">
                <a:solidFill>
                  <a:srgbClr val="FF0000"/>
                </a:solidFill>
                <a:latin typeface="Times New Roman" pitchFamily="18" charset="0"/>
                <a:cs typeface="Times New Roman" pitchFamily="18" charset="0"/>
              </a:rPr>
              <a:t> </a:t>
            </a:r>
            <a:r>
              <a:rPr lang="ru-RU" sz="1600" b="1" dirty="0" err="1" smtClean="0">
                <a:solidFill>
                  <a:srgbClr val="FF0000"/>
                </a:solidFill>
                <a:latin typeface="Times New Roman" pitchFamily="18" charset="0"/>
                <a:cs typeface="Times New Roman" pitchFamily="18" charset="0"/>
              </a:rPr>
              <a:t>туган</a:t>
            </a:r>
            <a:r>
              <a:rPr lang="ru-RU" sz="1600" b="1" dirty="0" smtClean="0">
                <a:solidFill>
                  <a:srgbClr val="FF0000"/>
                </a:solidFill>
                <a:latin typeface="Times New Roman" pitchFamily="18" charset="0"/>
                <a:cs typeface="Times New Roman" pitchFamily="18" charset="0"/>
              </a:rPr>
              <a:t> тел </a:t>
            </a:r>
            <a:r>
              <a:rPr lang="ru-RU" sz="1600" b="1" dirty="0" err="1" smtClean="0">
                <a:solidFill>
                  <a:srgbClr val="FF0000"/>
                </a:solidFill>
                <a:latin typeface="Times New Roman" pitchFamily="18" charset="0"/>
                <a:cs typeface="Times New Roman" pitchFamily="18" charset="0"/>
              </a:rPr>
              <a:t>көне</a:t>
            </a:r>
            <a:r>
              <a:rPr lang="ru-RU" sz="1600" b="1" dirty="0" smtClean="0">
                <a:solidFill>
                  <a:srgbClr val="FF0000"/>
                </a:solidFill>
                <a:latin typeface="Times New Roman" pitchFamily="18" charset="0"/>
                <a:cs typeface="Times New Roman" pitchFamily="18" charset="0"/>
              </a:rPr>
              <a:t>. -  Международный день родного языка.</a:t>
            </a:r>
          </a:p>
        </p:txBody>
      </p:sp>
      <p:pic>
        <p:nvPicPr>
          <p:cNvPr id="11" name="Рисунок 10" descr="IMG-20230228-WA0004.jpg"/>
          <p:cNvPicPr>
            <a:picLocks noChangeAspect="1"/>
          </p:cNvPicPr>
          <p:nvPr/>
        </p:nvPicPr>
        <p:blipFill>
          <a:blip r:embed="rId2" cstate="print">
            <a:lum bright="10000" contrast="10000"/>
          </a:blip>
          <a:srcRect l="4932" b="8810"/>
          <a:stretch>
            <a:fillRect/>
          </a:stretch>
        </p:blipFill>
        <p:spPr>
          <a:xfrm>
            <a:off x="1026294" y="6156598"/>
            <a:ext cx="6048672" cy="4284391"/>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104"/>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rot="-293336">
            <a:off x="4244541" y="6725727"/>
            <a:ext cx="3323933" cy="2505956"/>
          </a:xfrm>
          <a:prstGeom prst="rect">
            <a:avLst/>
          </a:prstGeom>
          <a:noFill/>
          <a:effectDag name="">
            <a:xfrm kx="640"/>
          </a:effectDag>
          <a:extLst/>
        </p:spPr>
      </p:pic>
      <p:pic>
        <p:nvPicPr>
          <p:cNvPr id="15" name="Picture 110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rot="-7366988">
            <a:off x="3720556" y="7342415"/>
            <a:ext cx="1987096" cy="983767"/>
          </a:xfrm>
          <a:prstGeom prst="rect">
            <a:avLst/>
          </a:prstGeom>
          <a:noFill/>
          <a:effectDag name="">
            <a:xfrm kx="26069"/>
          </a:effectDag>
          <a:extLst/>
        </p:spPr>
      </p:pic>
      <p:pic>
        <p:nvPicPr>
          <p:cNvPr id="17" name="Picture 1107"/>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5418782" y="7452742"/>
            <a:ext cx="1340296" cy="908590"/>
          </a:xfrm>
          <a:prstGeom prst="rect">
            <a:avLst/>
          </a:prstGeom>
          <a:noFill/>
          <a:extLst/>
        </p:spPr>
      </p:pic>
      <p:pic>
        <p:nvPicPr>
          <p:cNvPr id="18" name="Picture 1108"/>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6267558" y="6156598"/>
            <a:ext cx="1401655" cy="2332508"/>
          </a:xfrm>
          <a:prstGeom prst="rect">
            <a:avLst/>
          </a:prstGeom>
          <a:noFill/>
          <a:extLst/>
        </p:spPr>
      </p:pic>
      <p:pic>
        <p:nvPicPr>
          <p:cNvPr id="35" name="Picture 1106"/>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a:xfrm rot="-2722261">
            <a:off x="3714783" y="1549408"/>
            <a:ext cx="2103120" cy="1149482"/>
          </a:xfrm>
          <a:prstGeom prst="rect">
            <a:avLst/>
          </a:prstGeom>
          <a:noFill/>
          <a:effectDag name="">
            <a:xfrm kx="48727"/>
          </a:effectDag>
          <a:extLst/>
        </p:spPr>
      </p:pic>
      <p:pic>
        <p:nvPicPr>
          <p:cNvPr id="36" name="Picture 1107"/>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3978622" y="3132262"/>
            <a:ext cx="1702566" cy="1104137"/>
          </a:xfrm>
          <a:prstGeom prst="rect">
            <a:avLst/>
          </a:prstGeom>
          <a:noFill/>
          <a:extLst/>
        </p:spPr>
      </p:pic>
      <p:pic>
        <p:nvPicPr>
          <p:cNvPr id="37" name="Picture 1127"/>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a:xfrm rot="-7395144" flipV="1">
            <a:off x="3065139" y="4860794"/>
            <a:ext cx="2322998" cy="792127"/>
          </a:xfrm>
          <a:prstGeom prst="rect">
            <a:avLst/>
          </a:prstGeom>
          <a:noFill/>
          <a:effectDag name="">
            <a:xfrm kx="-28650"/>
          </a:effectDag>
          <a:extLst/>
        </p:spPr>
      </p:pic>
      <p:pic>
        <p:nvPicPr>
          <p:cNvPr id="38" name="Picture 110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rot="-3424093" flipV="1">
            <a:off x="2011767" y="7057925"/>
            <a:ext cx="1567252" cy="1141384"/>
          </a:xfrm>
          <a:prstGeom prst="rect">
            <a:avLst/>
          </a:prstGeom>
          <a:noFill/>
          <a:effectDag name="">
            <a:xfrm kx="8192"/>
          </a:effectDag>
          <a:extLst/>
        </p:spPr>
      </p:pic>
      <p:sp>
        <p:nvSpPr>
          <p:cNvPr id="41" name="Rectangle 1131"/>
          <p:cNvSpPr/>
          <p:nvPr/>
        </p:nvSpPr>
        <p:spPr>
          <a:xfrm>
            <a:off x="457200" y="448945"/>
            <a:ext cx="31572" cy="167639"/>
          </a:xfrm>
          <a:prstGeom prst="rect">
            <a:avLst/>
          </a:prstGeom>
        </p:spPr>
        <p:txBody>
          <a:bodyPr wrap="none" lIns="0" tIns="0" rIns="0" bIns="0">
            <a:spAutoFit/>
          </a:bodyPr>
          <a:lstStyle/>
          <a:p>
            <a:pPr marL="0"/>
            <a:r>
              <a:rPr lang="ru-RU" sz="1100" b="0" i="0" spc="0" baseline="0" dirty="0">
                <a:solidFill>
                  <a:srgbClr val="000000"/>
                </a:solidFill>
                <a:latin typeface="Calibri"/>
              </a:rPr>
              <a:t> </a:t>
            </a:r>
          </a:p>
        </p:txBody>
      </p:sp>
      <p:sp>
        <p:nvSpPr>
          <p:cNvPr id="42" name="Rectangle 1132"/>
          <p:cNvSpPr/>
          <p:nvPr/>
        </p:nvSpPr>
        <p:spPr>
          <a:xfrm>
            <a:off x="457200" y="10179368"/>
            <a:ext cx="31572" cy="167639"/>
          </a:xfrm>
          <a:prstGeom prst="rect">
            <a:avLst/>
          </a:prstGeom>
        </p:spPr>
        <p:txBody>
          <a:bodyPr wrap="none" lIns="0" tIns="0" rIns="0" bIns="0">
            <a:spAutoFit/>
          </a:bodyPr>
          <a:lstStyle/>
          <a:p>
            <a:pPr marL="0"/>
            <a:r>
              <a:rPr lang="ru-RU" sz="1100" b="0" i="0" spc="0" baseline="0" dirty="0">
                <a:solidFill>
                  <a:srgbClr val="000000"/>
                </a:solidFill>
                <a:latin typeface="Calibri"/>
              </a:rPr>
              <a:t> </a:t>
            </a:r>
          </a:p>
        </p:txBody>
      </p:sp>
      <p:sp>
        <p:nvSpPr>
          <p:cNvPr id="43" name="Rectangle 1133"/>
          <p:cNvSpPr/>
          <p:nvPr/>
        </p:nvSpPr>
        <p:spPr>
          <a:xfrm>
            <a:off x="3879850" y="568290"/>
            <a:ext cx="69850" cy="371154"/>
          </a:xfrm>
          <a:prstGeom prst="rect">
            <a:avLst/>
          </a:prstGeom>
        </p:spPr>
        <p:txBody>
          <a:bodyPr wrap="none" lIns="0" tIns="0" rIns="0" bIns="0">
            <a:spAutoFit/>
          </a:bodyPr>
          <a:lstStyle/>
          <a:p>
            <a:pPr marL="0"/>
            <a:r>
              <a:rPr lang="ru-RU" sz="2200" b="1" i="1" spc="0" baseline="0" dirty="0">
                <a:solidFill>
                  <a:srgbClr val="FF0000"/>
                </a:solidFill>
                <a:latin typeface="Times New Roman"/>
              </a:rPr>
              <a:t> </a:t>
            </a:r>
          </a:p>
        </p:txBody>
      </p:sp>
      <p:sp>
        <p:nvSpPr>
          <p:cNvPr id="45" name="Rectangle 1135"/>
          <p:cNvSpPr/>
          <p:nvPr/>
        </p:nvSpPr>
        <p:spPr>
          <a:xfrm>
            <a:off x="3879850" y="1211037"/>
            <a:ext cx="69850" cy="371154"/>
          </a:xfrm>
          <a:prstGeom prst="rect">
            <a:avLst/>
          </a:prstGeom>
        </p:spPr>
        <p:txBody>
          <a:bodyPr wrap="none" lIns="0" tIns="0" rIns="0" bIns="0">
            <a:spAutoFit/>
          </a:bodyPr>
          <a:lstStyle/>
          <a:p>
            <a:pPr marL="0"/>
            <a:r>
              <a:rPr lang="ru-RU" sz="2200" b="1" i="1" spc="0" baseline="0" dirty="0">
                <a:solidFill>
                  <a:srgbClr val="FF0000"/>
                </a:solidFill>
                <a:latin typeface="Times New Roman"/>
              </a:rPr>
              <a:t> </a:t>
            </a:r>
          </a:p>
        </p:txBody>
      </p:sp>
      <p:sp>
        <p:nvSpPr>
          <p:cNvPr id="46" name="Rectangle 1136"/>
          <p:cNvSpPr/>
          <p:nvPr/>
        </p:nvSpPr>
        <p:spPr>
          <a:xfrm>
            <a:off x="686117" y="1536345"/>
            <a:ext cx="63500" cy="337413"/>
          </a:xfrm>
          <a:prstGeom prst="rect">
            <a:avLst/>
          </a:prstGeom>
        </p:spPr>
        <p:txBody>
          <a:bodyPr wrap="none" lIns="0" tIns="0" rIns="0" bIns="0">
            <a:spAutoFit/>
          </a:bodyPr>
          <a:lstStyle/>
          <a:p>
            <a:pPr marL="0"/>
            <a:r>
              <a:rPr lang="ru-RU" sz="2000" b="1" i="1" spc="0" baseline="0" dirty="0">
                <a:solidFill>
                  <a:srgbClr val="000000"/>
                </a:solidFill>
                <a:latin typeface="Times New Roman"/>
              </a:rPr>
              <a:t> </a:t>
            </a:r>
          </a:p>
        </p:txBody>
      </p:sp>
      <p:sp>
        <p:nvSpPr>
          <p:cNvPr id="47" name="Rectangle 1137"/>
          <p:cNvSpPr/>
          <p:nvPr/>
        </p:nvSpPr>
        <p:spPr>
          <a:xfrm>
            <a:off x="738262" y="1260054"/>
            <a:ext cx="2800382" cy="307777"/>
          </a:xfrm>
          <a:prstGeom prst="rect">
            <a:avLst/>
          </a:prstGeom>
        </p:spPr>
        <p:txBody>
          <a:bodyPr wrap="none" lIns="0" tIns="0" rIns="0" bIns="0">
            <a:spAutoFit/>
          </a:bodyPr>
          <a:lstStyle/>
          <a:p>
            <a:pPr marL="0"/>
            <a:r>
              <a:rPr lang="ru-RU" sz="2000" b="1" i="1" u="sng" spc="0" baseline="0" dirty="0" err="1" smtClean="0">
                <a:solidFill>
                  <a:srgbClr val="000000"/>
                </a:solidFill>
                <a:latin typeface="Times New Roman,BoldItalic"/>
              </a:rPr>
              <a:t>Яшелчәләр  </a:t>
            </a:r>
            <a:r>
              <a:rPr lang="ru-RU" sz="2000" b="1" i="1" u="sng" spc="0" baseline="0" dirty="0" smtClean="0">
                <a:solidFill>
                  <a:srgbClr val="000000"/>
                </a:solidFill>
                <a:latin typeface="Times New Roman,BoldItalic"/>
              </a:rPr>
              <a:t>- Овощи</a:t>
            </a:r>
            <a:r>
              <a:rPr lang="ru-RU" sz="2000" b="1" i="1" u="sng" spc="0" dirty="0" smtClean="0">
                <a:solidFill>
                  <a:srgbClr val="000000"/>
                </a:solidFill>
                <a:latin typeface="Times New Roman,BoldItalic"/>
              </a:rPr>
              <a:t> </a:t>
            </a:r>
            <a:r>
              <a:rPr lang="ru-RU" sz="2000" b="1" i="1" u="sng" spc="0" baseline="0" dirty="0" smtClean="0">
                <a:solidFill>
                  <a:srgbClr val="000000"/>
                </a:solidFill>
                <a:latin typeface="Times New Roman"/>
              </a:rPr>
              <a:t> </a:t>
            </a:r>
            <a:endParaRPr lang="ru-RU" sz="2000" b="1" i="1" u="sng" spc="0" baseline="0" dirty="0">
              <a:solidFill>
                <a:srgbClr val="000000"/>
              </a:solidFill>
              <a:latin typeface="Times New Roman"/>
            </a:endParaRPr>
          </a:p>
        </p:txBody>
      </p:sp>
      <p:sp>
        <p:nvSpPr>
          <p:cNvPr id="48" name="Rectangle 1138"/>
          <p:cNvSpPr/>
          <p:nvPr/>
        </p:nvSpPr>
        <p:spPr>
          <a:xfrm>
            <a:off x="686117" y="2120926"/>
            <a:ext cx="63500" cy="337413"/>
          </a:xfrm>
          <a:prstGeom prst="rect">
            <a:avLst/>
          </a:prstGeom>
        </p:spPr>
        <p:txBody>
          <a:bodyPr wrap="none" lIns="0" tIns="0" rIns="0" bIns="0">
            <a:spAutoFit/>
          </a:bodyPr>
          <a:lstStyle/>
          <a:p>
            <a:pPr marL="0"/>
            <a:r>
              <a:rPr lang="ru-RU" sz="2000" b="1" i="1" spc="0" baseline="0" dirty="0">
                <a:solidFill>
                  <a:srgbClr val="FF0000"/>
                </a:solidFill>
                <a:latin typeface="Times New Roman"/>
              </a:rPr>
              <a:t> </a:t>
            </a:r>
          </a:p>
        </p:txBody>
      </p:sp>
      <p:sp>
        <p:nvSpPr>
          <p:cNvPr id="49" name="Rectangle 1139"/>
          <p:cNvSpPr/>
          <p:nvPr/>
        </p:nvSpPr>
        <p:spPr>
          <a:xfrm>
            <a:off x="738262" y="2124150"/>
            <a:ext cx="2833917" cy="602729"/>
          </a:xfrm>
          <a:prstGeom prst="rect">
            <a:avLst/>
          </a:prstGeom>
        </p:spPr>
        <p:txBody>
          <a:bodyPr wrap="none" lIns="0" tIns="0" rIns="0" bIns="0">
            <a:spAutoFit/>
          </a:bodyPr>
          <a:lstStyle/>
          <a:p>
            <a:pPr marL="0"/>
            <a:r>
              <a:rPr lang="ru-RU" sz="2000" b="1" i="1" spc="0" baseline="0" dirty="0">
                <a:latin typeface="Times New Roman,BoldItalic"/>
              </a:rPr>
              <a:t>Дорогой наш юбиляр</a:t>
            </a:r>
            <a:r>
              <a:rPr lang="ru-RU" sz="2000" b="1" i="1" spc="0" baseline="0" dirty="0">
                <a:latin typeface="Times New Roman"/>
              </a:rPr>
              <a:t> </a:t>
            </a:r>
          </a:p>
          <a:p>
            <a:pPr marL="0">
              <a:lnSpc>
                <a:spcPts val="2300"/>
              </a:lnSpc>
            </a:pPr>
            <a:r>
              <a:rPr lang="ru-RU" sz="2000" b="1" i="1" spc="0" baseline="0" dirty="0">
                <a:latin typeface="Times New Roman,BoldItalic"/>
              </a:rPr>
              <a:t>Любит огурец </a:t>
            </a:r>
            <a:r>
              <a:rPr lang="ru-RU" sz="2000" b="1" i="1" spc="0" baseline="0" dirty="0">
                <a:latin typeface="Times New Roman"/>
              </a:rPr>
              <a:t>- </a:t>
            </a:r>
            <a:r>
              <a:rPr lang="ru-RU" sz="2000" b="1" i="1" spc="0" baseline="0" dirty="0">
                <a:solidFill>
                  <a:srgbClr val="00B050"/>
                </a:solidFill>
                <a:latin typeface="Times New Roman,BoldItalic"/>
              </a:rPr>
              <a:t>…</a:t>
            </a:r>
            <a:r>
              <a:rPr lang="ru-RU" sz="2000" b="1" i="1" spc="0" baseline="0" dirty="0">
                <a:solidFill>
                  <a:srgbClr val="00B050"/>
                </a:solidFill>
                <a:latin typeface="Times New Roman"/>
              </a:rPr>
              <a:t> </a:t>
            </a:r>
          </a:p>
        </p:txBody>
      </p:sp>
      <p:sp>
        <p:nvSpPr>
          <p:cNvPr id="50" name="Rectangle 1140"/>
          <p:cNvSpPr/>
          <p:nvPr/>
        </p:nvSpPr>
        <p:spPr>
          <a:xfrm>
            <a:off x="686117" y="2997226"/>
            <a:ext cx="63500" cy="337413"/>
          </a:xfrm>
          <a:prstGeom prst="rect">
            <a:avLst/>
          </a:prstGeom>
        </p:spPr>
        <p:txBody>
          <a:bodyPr wrap="none" lIns="0" tIns="0" rIns="0" bIns="0">
            <a:spAutoFit/>
          </a:bodyPr>
          <a:lstStyle/>
          <a:p>
            <a:pPr marL="0"/>
            <a:r>
              <a:rPr lang="ru-RU" sz="2000" b="1" i="1" spc="0" baseline="0" dirty="0">
                <a:solidFill>
                  <a:srgbClr val="00B050"/>
                </a:solidFill>
                <a:latin typeface="Times New Roman"/>
              </a:rPr>
              <a:t> </a:t>
            </a:r>
          </a:p>
        </p:txBody>
      </p:sp>
      <p:sp>
        <p:nvSpPr>
          <p:cNvPr id="51" name="Rectangle 1141"/>
          <p:cNvSpPr/>
          <p:nvPr/>
        </p:nvSpPr>
        <p:spPr>
          <a:xfrm>
            <a:off x="686117" y="3289707"/>
            <a:ext cx="63500" cy="337413"/>
          </a:xfrm>
          <a:prstGeom prst="rect">
            <a:avLst/>
          </a:prstGeom>
        </p:spPr>
        <p:txBody>
          <a:bodyPr wrap="none" lIns="0" tIns="0" rIns="0" bIns="0">
            <a:spAutoFit/>
          </a:bodyPr>
          <a:lstStyle/>
          <a:p>
            <a:pPr marL="0"/>
            <a:r>
              <a:rPr lang="ru-RU" sz="2000" b="1" i="1" spc="0" baseline="0" dirty="0">
                <a:solidFill>
                  <a:srgbClr val="00B050"/>
                </a:solidFill>
                <a:latin typeface="Times New Roman"/>
              </a:rPr>
              <a:t> </a:t>
            </a:r>
          </a:p>
        </p:txBody>
      </p:sp>
      <p:sp>
        <p:nvSpPr>
          <p:cNvPr id="52" name="Rectangle 1142"/>
          <p:cNvSpPr/>
          <p:nvPr/>
        </p:nvSpPr>
        <p:spPr>
          <a:xfrm>
            <a:off x="522238" y="3564310"/>
            <a:ext cx="3141950" cy="602729"/>
          </a:xfrm>
          <a:prstGeom prst="rect">
            <a:avLst/>
          </a:prstGeom>
        </p:spPr>
        <p:txBody>
          <a:bodyPr wrap="none" lIns="0" tIns="0" rIns="0" bIns="0">
            <a:spAutoFit/>
          </a:bodyPr>
          <a:lstStyle/>
          <a:p>
            <a:pPr marL="0"/>
            <a:r>
              <a:rPr lang="ru-RU" sz="2000" b="1" i="1" spc="0" baseline="0" dirty="0">
                <a:latin typeface="Times New Roman,BoldItalic"/>
              </a:rPr>
              <a:t>В эт</a:t>
            </a:r>
            <a:r>
              <a:rPr lang="ru-RU" sz="2000" b="1" i="1" spc="-21" baseline="0" dirty="0">
                <a:latin typeface="Times New Roman,BoldItalic"/>
              </a:rPr>
              <a:t>о</a:t>
            </a:r>
            <a:r>
              <a:rPr lang="ru-RU" sz="2000" b="1" i="1" spc="0" baseline="0" dirty="0">
                <a:latin typeface="Times New Roman,BoldItalic"/>
              </a:rPr>
              <a:t>м вкусном</a:t>
            </a:r>
            <a:r>
              <a:rPr lang="ru-RU" sz="2000" b="1" i="1" spc="-20" baseline="0" dirty="0">
                <a:latin typeface="Times New Roman,BoldItalic"/>
              </a:rPr>
              <a:t> </a:t>
            </a:r>
            <a:r>
              <a:rPr lang="ru-RU" sz="2000" b="1" i="1" spc="0" baseline="0" dirty="0">
                <a:latin typeface="Times New Roman,BoldItalic"/>
              </a:rPr>
              <a:t>пиро</a:t>
            </a:r>
            <a:r>
              <a:rPr lang="ru-RU" sz="2000" b="1" i="1" spc="-19" baseline="0" dirty="0">
                <a:latin typeface="Times New Roman,BoldItalic"/>
              </a:rPr>
              <a:t>г</a:t>
            </a:r>
            <a:r>
              <a:rPr lang="ru-RU" sz="2000" b="1" i="1" spc="0" baseline="0" dirty="0">
                <a:latin typeface="Times New Roman,BoldItalic"/>
              </a:rPr>
              <a:t>е</a:t>
            </a:r>
            <a:r>
              <a:rPr lang="ru-RU" sz="2000" b="1" i="1" spc="0" baseline="0" dirty="0">
                <a:latin typeface="Times New Roman"/>
              </a:rPr>
              <a:t> </a:t>
            </a:r>
          </a:p>
          <a:p>
            <a:pPr marL="0">
              <a:lnSpc>
                <a:spcPts val="2300"/>
              </a:lnSpc>
            </a:pPr>
            <a:r>
              <a:rPr lang="ru-RU" sz="2000" b="1" i="1" spc="0" baseline="0" dirty="0">
                <a:latin typeface="Times New Roman,BoldItalic"/>
              </a:rPr>
              <a:t>Есть</a:t>
            </a:r>
            <a:r>
              <a:rPr lang="ru-RU" sz="2000" b="1" i="1" spc="-14" baseline="0" dirty="0">
                <a:latin typeface="Times New Roman,BoldItalic"/>
              </a:rPr>
              <a:t> </a:t>
            </a:r>
            <a:r>
              <a:rPr lang="ru-RU" sz="2000" b="1" i="1" spc="0" baseline="0" dirty="0">
                <a:latin typeface="Times New Roman,BoldItalic"/>
              </a:rPr>
              <a:t>ка</a:t>
            </a:r>
            <a:r>
              <a:rPr lang="ru-RU" sz="2000" b="1" i="1" spc="-21" baseline="0" dirty="0">
                <a:latin typeface="Times New Roman,BoldItalic"/>
              </a:rPr>
              <a:t>р</a:t>
            </a:r>
            <a:r>
              <a:rPr lang="ru-RU" sz="2000" b="1" i="1" spc="0" baseline="0" dirty="0">
                <a:latin typeface="Times New Roman,BoldItalic"/>
              </a:rPr>
              <a:t>тошка </a:t>
            </a:r>
            <a:r>
              <a:rPr lang="ru-RU" sz="2000" b="1" i="1" spc="0" baseline="0" dirty="0">
                <a:latin typeface="Times New Roman"/>
              </a:rPr>
              <a:t>- </a:t>
            </a:r>
            <a:r>
              <a:rPr lang="ru-RU" sz="2000" b="1" i="1" spc="-20" baseline="0" dirty="0">
                <a:solidFill>
                  <a:srgbClr val="00B050"/>
                </a:solidFill>
                <a:latin typeface="Times New Roman,BoldItalic"/>
              </a:rPr>
              <a:t>…</a:t>
            </a:r>
            <a:r>
              <a:rPr lang="ru-RU" sz="2000" b="1" i="1" spc="-20" baseline="0" dirty="0">
                <a:solidFill>
                  <a:srgbClr val="00B050"/>
                </a:solidFill>
                <a:latin typeface="Times New Roman"/>
              </a:rPr>
              <a:t> </a:t>
            </a:r>
          </a:p>
        </p:txBody>
      </p:sp>
      <p:sp>
        <p:nvSpPr>
          <p:cNvPr id="53" name="Rectangle 1143"/>
          <p:cNvSpPr/>
          <p:nvPr/>
        </p:nvSpPr>
        <p:spPr>
          <a:xfrm>
            <a:off x="686117" y="4165880"/>
            <a:ext cx="63500" cy="337413"/>
          </a:xfrm>
          <a:prstGeom prst="rect">
            <a:avLst/>
          </a:prstGeom>
        </p:spPr>
        <p:txBody>
          <a:bodyPr wrap="none" lIns="0" tIns="0" rIns="0" bIns="0">
            <a:spAutoFit/>
          </a:bodyPr>
          <a:lstStyle/>
          <a:p>
            <a:pPr marL="0"/>
            <a:r>
              <a:rPr lang="ru-RU" sz="2000" b="1" i="1" spc="0" baseline="0" dirty="0">
                <a:solidFill>
                  <a:srgbClr val="00B050"/>
                </a:solidFill>
                <a:latin typeface="Times New Roman"/>
              </a:rPr>
              <a:t> </a:t>
            </a:r>
          </a:p>
        </p:txBody>
      </p:sp>
      <p:sp>
        <p:nvSpPr>
          <p:cNvPr id="54" name="Rectangle 1144"/>
          <p:cNvSpPr/>
          <p:nvPr/>
        </p:nvSpPr>
        <p:spPr>
          <a:xfrm>
            <a:off x="686117" y="4457980"/>
            <a:ext cx="63500" cy="337413"/>
          </a:xfrm>
          <a:prstGeom prst="rect">
            <a:avLst/>
          </a:prstGeom>
        </p:spPr>
        <p:txBody>
          <a:bodyPr wrap="none" lIns="0" tIns="0" rIns="0" bIns="0">
            <a:spAutoFit/>
          </a:bodyPr>
          <a:lstStyle/>
          <a:p>
            <a:pPr marL="0"/>
            <a:r>
              <a:rPr lang="ru-RU" sz="2000" b="1" i="1" spc="0" baseline="0" dirty="0">
                <a:solidFill>
                  <a:srgbClr val="00B050"/>
                </a:solidFill>
                <a:latin typeface="Times New Roman"/>
              </a:rPr>
              <a:t> </a:t>
            </a:r>
          </a:p>
        </p:txBody>
      </p:sp>
      <p:sp>
        <p:nvSpPr>
          <p:cNvPr id="55" name="Rectangle 1145"/>
          <p:cNvSpPr/>
          <p:nvPr/>
        </p:nvSpPr>
        <p:spPr>
          <a:xfrm>
            <a:off x="594246" y="5076478"/>
            <a:ext cx="3120983" cy="602729"/>
          </a:xfrm>
          <a:prstGeom prst="rect">
            <a:avLst/>
          </a:prstGeom>
        </p:spPr>
        <p:txBody>
          <a:bodyPr wrap="none" lIns="0" tIns="0" rIns="0" bIns="0">
            <a:spAutoFit/>
          </a:bodyPr>
          <a:lstStyle/>
          <a:p>
            <a:pPr marL="0"/>
            <a:r>
              <a:rPr lang="ru-RU" sz="2000" b="1" i="1" spc="0" baseline="0" dirty="0">
                <a:latin typeface="Times New Roman,BoldItalic"/>
              </a:rPr>
              <a:t>Пла</a:t>
            </a:r>
            <a:r>
              <a:rPr lang="ru-RU" sz="2000" b="1" i="1" spc="-12" baseline="0" dirty="0">
                <a:latin typeface="Times New Roman,BoldItalic"/>
              </a:rPr>
              <a:t>ч</a:t>
            </a:r>
            <a:r>
              <a:rPr lang="ru-RU" sz="2000" b="1" i="1" spc="0" baseline="0" dirty="0">
                <a:latin typeface="Times New Roman,BoldItalic"/>
              </a:rPr>
              <a:t>ут вс</a:t>
            </a:r>
            <a:r>
              <a:rPr lang="ru-RU" sz="2000" b="1" i="1" spc="-11" baseline="0" dirty="0">
                <a:latin typeface="Times New Roman,BoldItalic"/>
              </a:rPr>
              <a:t>е</a:t>
            </a:r>
            <a:r>
              <a:rPr lang="ru-RU" sz="2000" b="1" i="1" spc="0" baseline="0" dirty="0">
                <a:latin typeface="Times New Roman,BoldItalic"/>
              </a:rPr>
              <a:t>, он хулиган</a:t>
            </a:r>
            <a:r>
              <a:rPr lang="ru-RU" sz="2000" b="1" i="1" spc="0" baseline="0" dirty="0">
                <a:latin typeface="Times New Roman"/>
              </a:rPr>
              <a:t> </a:t>
            </a:r>
          </a:p>
          <a:p>
            <a:pPr marL="0">
              <a:lnSpc>
                <a:spcPts val="2300"/>
              </a:lnSpc>
            </a:pPr>
            <a:r>
              <a:rPr lang="ru-RU" sz="2000" b="1" i="1" spc="0" baseline="0" dirty="0">
                <a:latin typeface="Times New Roman,BoldItalic"/>
              </a:rPr>
              <a:t>Эт</a:t>
            </a:r>
            <a:r>
              <a:rPr lang="ru-RU" sz="2000" b="1" i="1" spc="-20" baseline="0" dirty="0">
                <a:latin typeface="Times New Roman,BoldItalic"/>
              </a:rPr>
              <a:t>о</a:t>
            </a:r>
            <a:r>
              <a:rPr lang="ru-RU" sz="2000" b="1" i="1" spc="0" baseline="0" dirty="0">
                <a:latin typeface="Times New Roman,BoldItalic"/>
              </a:rPr>
              <a:t>т го</a:t>
            </a:r>
            <a:r>
              <a:rPr lang="ru-RU" sz="2000" b="1" i="1" spc="-19" baseline="0" dirty="0">
                <a:latin typeface="Times New Roman,BoldItalic"/>
              </a:rPr>
              <a:t>р</a:t>
            </a:r>
            <a:r>
              <a:rPr lang="ru-RU" sz="2000" b="1" i="1" spc="0" baseline="0" dirty="0">
                <a:latin typeface="Times New Roman,BoldItalic"/>
              </a:rPr>
              <a:t>ьк</a:t>
            </a:r>
            <a:r>
              <a:rPr lang="ru-RU" sz="2000" b="1" i="1" spc="-12" baseline="0" dirty="0">
                <a:latin typeface="Times New Roman,BoldItalic"/>
              </a:rPr>
              <a:t>и</a:t>
            </a:r>
            <a:r>
              <a:rPr lang="ru-RU" sz="2000" b="1" i="1" spc="0" baseline="0" dirty="0">
                <a:latin typeface="Times New Roman,BoldItalic"/>
              </a:rPr>
              <a:t>й лук </a:t>
            </a:r>
            <a:r>
              <a:rPr lang="ru-RU" sz="2000" b="1" i="1" spc="0" baseline="0" dirty="0">
                <a:latin typeface="Times New Roman"/>
              </a:rPr>
              <a:t>- </a:t>
            </a:r>
            <a:r>
              <a:rPr lang="ru-RU" sz="2000" b="1" i="1" spc="0" baseline="0" dirty="0">
                <a:solidFill>
                  <a:srgbClr val="00B050"/>
                </a:solidFill>
                <a:latin typeface="Times New Roman,BoldItalic"/>
              </a:rPr>
              <a:t>…</a:t>
            </a:r>
            <a:r>
              <a:rPr lang="ru-RU" sz="2000" b="1" i="1" spc="0" baseline="0" dirty="0">
                <a:solidFill>
                  <a:srgbClr val="00B050"/>
                </a:solidFill>
                <a:latin typeface="Times New Roman"/>
              </a:rPr>
              <a:t> </a:t>
            </a:r>
          </a:p>
        </p:txBody>
      </p:sp>
      <p:sp>
        <p:nvSpPr>
          <p:cNvPr id="56" name="Rectangle 1146"/>
          <p:cNvSpPr/>
          <p:nvPr/>
        </p:nvSpPr>
        <p:spPr>
          <a:xfrm>
            <a:off x="686117" y="5332121"/>
            <a:ext cx="63500" cy="337413"/>
          </a:xfrm>
          <a:prstGeom prst="rect">
            <a:avLst/>
          </a:prstGeom>
        </p:spPr>
        <p:txBody>
          <a:bodyPr wrap="none" lIns="0" tIns="0" rIns="0" bIns="0">
            <a:spAutoFit/>
          </a:bodyPr>
          <a:lstStyle/>
          <a:p>
            <a:pPr marL="0"/>
            <a:r>
              <a:rPr lang="ru-RU" sz="2000" b="1" i="1" spc="0" baseline="0" dirty="0">
                <a:solidFill>
                  <a:srgbClr val="00B050"/>
                </a:solidFill>
                <a:latin typeface="Times New Roman"/>
              </a:rPr>
              <a:t> </a:t>
            </a:r>
          </a:p>
        </p:txBody>
      </p:sp>
      <p:sp>
        <p:nvSpPr>
          <p:cNvPr id="57" name="Rectangle 1147"/>
          <p:cNvSpPr/>
          <p:nvPr/>
        </p:nvSpPr>
        <p:spPr>
          <a:xfrm>
            <a:off x="686117" y="5624221"/>
            <a:ext cx="63500" cy="337413"/>
          </a:xfrm>
          <a:prstGeom prst="rect">
            <a:avLst/>
          </a:prstGeom>
        </p:spPr>
        <p:txBody>
          <a:bodyPr wrap="none" lIns="0" tIns="0" rIns="0" bIns="0">
            <a:spAutoFit/>
          </a:bodyPr>
          <a:lstStyle/>
          <a:p>
            <a:pPr marL="0"/>
            <a:r>
              <a:rPr lang="ru-RU" sz="2000" b="1" i="1" spc="0" baseline="0" dirty="0">
                <a:solidFill>
                  <a:srgbClr val="00B050"/>
                </a:solidFill>
                <a:latin typeface="Times New Roman"/>
              </a:rPr>
              <a:t> </a:t>
            </a:r>
          </a:p>
        </p:txBody>
      </p:sp>
      <p:sp>
        <p:nvSpPr>
          <p:cNvPr id="58" name="Rectangle 1148"/>
          <p:cNvSpPr/>
          <p:nvPr/>
        </p:nvSpPr>
        <p:spPr>
          <a:xfrm>
            <a:off x="522238" y="6516638"/>
            <a:ext cx="2855141" cy="602729"/>
          </a:xfrm>
          <a:prstGeom prst="rect">
            <a:avLst/>
          </a:prstGeom>
        </p:spPr>
        <p:txBody>
          <a:bodyPr wrap="none" lIns="0" tIns="0" rIns="0" bIns="0">
            <a:spAutoFit/>
          </a:bodyPr>
          <a:lstStyle/>
          <a:p>
            <a:pPr marL="0"/>
            <a:r>
              <a:rPr lang="ru-RU" sz="2000" b="1" i="1" spc="0" baseline="0" dirty="0">
                <a:latin typeface="Times New Roman,BoldItalic"/>
              </a:rPr>
              <a:t>Это</a:t>
            </a:r>
            <a:r>
              <a:rPr lang="ru-RU" sz="2000" b="1" i="1" spc="-20" baseline="0" dirty="0">
                <a:latin typeface="Times New Roman,BoldItalic"/>
              </a:rPr>
              <a:t> </a:t>
            </a:r>
            <a:r>
              <a:rPr lang="ru-RU" sz="2000" b="1" i="1" spc="0" baseline="0" dirty="0">
                <a:latin typeface="Times New Roman,BoldItalic"/>
              </a:rPr>
              <a:t>мальчик Алиш</a:t>
            </a:r>
            <a:r>
              <a:rPr lang="ru-RU" sz="2000" b="1" i="1" spc="-14" baseline="0" dirty="0">
                <a:latin typeface="Times New Roman,BoldItalic"/>
              </a:rPr>
              <a:t>е</a:t>
            </a:r>
            <a:r>
              <a:rPr lang="ru-RU" sz="2000" b="1" i="1" spc="0" baseline="0" dirty="0">
                <a:latin typeface="Times New Roman,BoldItalic"/>
              </a:rPr>
              <a:t>р</a:t>
            </a:r>
            <a:r>
              <a:rPr lang="ru-RU" sz="2000" b="1" i="1" spc="0" baseline="0" dirty="0">
                <a:latin typeface="Times New Roman"/>
              </a:rPr>
              <a:t> </a:t>
            </a:r>
          </a:p>
          <a:p>
            <a:pPr marL="0">
              <a:lnSpc>
                <a:spcPts val="2301"/>
              </a:lnSpc>
            </a:pPr>
            <a:r>
              <a:rPr lang="ru-RU" sz="2000" b="1" i="1" spc="0" baseline="0" dirty="0">
                <a:latin typeface="Times New Roman,BoldItalic"/>
              </a:rPr>
              <a:t>Моет он</a:t>
            </a:r>
            <a:r>
              <a:rPr lang="ru-RU" sz="2000" b="1" i="1" spc="-20" baseline="0" dirty="0">
                <a:latin typeface="Times New Roman,BoldItalic"/>
              </a:rPr>
              <a:t> </a:t>
            </a:r>
            <a:r>
              <a:rPr lang="ru-RU" sz="2000" b="1" i="1" spc="0" baseline="0" dirty="0">
                <a:latin typeface="Times New Roman,BoldItalic"/>
              </a:rPr>
              <a:t>морк</a:t>
            </a:r>
            <a:r>
              <a:rPr lang="ru-RU" sz="2000" b="1" i="1" spc="-21" baseline="0" dirty="0">
                <a:latin typeface="Times New Roman,BoldItalic"/>
              </a:rPr>
              <a:t>о</a:t>
            </a:r>
            <a:r>
              <a:rPr lang="ru-RU" sz="2000" b="1" i="1" spc="0" baseline="0" dirty="0">
                <a:latin typeface="Times New Roman,BoldItalic"/>
              </a:rPr>
              <a:t>вь </a:t>
            </a:r>
            <a:r>
              <a:rPr lang="ru-RU" sz="2000" b="1" i="1" spc="0" baseline="0" dirty="0">
                <a:solidFill>
                  <a:srgbClr val="00B050"/>
                </a:solidFill>
                <a:latin typeface="Times New Roman"/>
              </a:rPr>
              <a:t>- </a:t>
            </a:r>
            <a:r>
              <a:rPr lang="ru-RU" sz="2000" b="1" i="1" spc="-20" baseline="0" dirty="0">
                <a:solidFill>
                  <a:srgbClr val="00B050"/>
                </a:solidFill>
                <a:latin typeface="Times New Roman,BoldItalic"/>
              </a:rPr>
              <a:t>…</a:t>
            </a:r>
            <a:r>
              <a:rPr lang="ru-RU" sz="2000" b="1" i="1" spc="-20" baseline="0" dirty="0">
                <a:solidFill>
                  <a:srgbClr val="00B050"/>
                </a:solidFill>
                <a:latin typeface="Times New Roman"/>
              </a:rPr>
              <a:t> </a:t>
            </a:r>
          </a:p>
        </p:txBody>
      </p:sp>
      <p:sp>
        <p:nvSpPr>
          <p:cNvPr id="59" name="Rectangle 1149"/>
          <p:cNvSpPr/>
          <p:nvPr/>
        </p:nvSpPr>
        <p:spPr>
          <a:xfrm>
            <a:off x="686117" y="6500775"/>
            <a:ext cx="63500" cy="337413"/>
          </a:xfrm>
          <a:prstGeom prst="rect">
            <a:avLst/>
          </a:prstGeom>
        </p:spPr>
        <p:txBody>
          <a:bodyPr wrap="none" lIns="0" tIns="0" rIns="0" bIns="0">
            <a:spAutoFit/>
          </a:bodyPr>
          <a:lstStyle/>
          <a:p>
            <a:pPr marL="0"/>
            <a:r>
              <a:rPr lang="ru-RU" sz="2000" b="1" i="1" spc="0" baseline="0" dirty="0">
                <a:solidFill>
                  <a:srgbClr val="00B050"/>
                </a:solidFill>
                <a:latin typeface="Times New Roman"/>
              </a:rPr>
              <a:t> </a:t>
            </a:r>
          </a:p>
        </p:txBody>
      </p:sp>
      <p:sp>
        <p:nvSpPr>
          <p:cNvPr id="60" name="Rectangle 1150"/>
          <p:cNvSpPr/>
          <p:nvPr/>
        </p:nvSpPr>
        <p:spPr>
          <a:xfrm>
            <a:off x="686117" y="6792875"/>
            <a:ext cx="63500" cy="337413"/>
          </a:xfrm>
          <a:prstGeom prst="rect">
            <a:avLst/>
          </a:prstGeom>
        </p:spPr>
        <p:txBody>
          <a:bodyPr wrap="none" lIns="0" tIns="0" rIns="0" bIns="0">
            <a:spAutoFit/>
          </a:bodyPr>
          <a:lstStyle/>
          <a:p>
            <a:pPr marL="0"/>
            <a:r>
              <a:rPr lang="ru-RU" sz="2000" b="1" i="1" spc="0" baseline="0" dirty="0">
                <a:solidFill>
                  <a:srgbClr val="00B050"/>
                </a:solidFill>
                <a:latin typeface="Times New Roman"/>
              </a:rPr>
              <a:t> </a:t>
            </a:r>
          </a:p>
        </p:txBody>
      </p:sp>
      <p:sp>
        <p:nvSpPr>
          <p:cNvPr id="61" name="Rectangle 1151"/>
          <p:cNvSpPr/>
          <p:nvPr/>
        </p:nvSpPr>
        <p:spPr>
          <a:xfrm>
            <a:off x="686117" y="7084975"/>
            <a:ext cx="63500" cy="337413"/>
          </a:xfrm>
          <a:prstGeom prst="rect">
            <a:avLst/>
          </a:prstGeom>
        </p:spPr>
        <p:txBody>
          <a:bodyPr wrap="none" lIns="0" tIns="0" rIns="0" bIns="0">
            <a:spAutoFit/>
          </a:bodyPr>
          <a:lstStyle/>
          <a:p>
            <a:pPr marL="0"/>
            <a:r>
              <a:rPr lang="ru-RU" sz="2000" b="1" i="1" spc="0" baseline="0" dirty="0">
                <a:solidFill>
                  <a:srgbClr val="00B050"/>
                </a:solidFill>
                <a:latin typeface="Times New Roman"/>
              </a:rPr>
              <a:t> </a:t>
            </a:r>
          </a:p>
        </p:txBody>
      </p:sp>
      <p:sp>
        <p:nvSpPr>
          <p:cNvPr id="62" name="Rectangle 1152"/>
          <p:cNvSpPr/>
          <p:nvPr/>
        </p:nvSpPr>
        <p:spPr>
          <a:xfrm>
            <a:off x="686117" y="7377075"/>
            <a:ext cx="63500" cy="337413"/>
          </a:xfrm>
          <a:prstGeom prst="rect">
            <a:avLst/>
          </a:prstGeom>
        </p:spPr>
        <p:txBody>
          <a:bodyPr wrap="none" lIns="0" tIns="0" rIns="0" bIns="0">
            <a:spAutoFit/>
          </a:bodyPr>
          <a:lstStyle/>
          <a:p>
            <a:pPr marL="0"/>
            <a:r>
              <a:rPr lang="ru-RU" sz="2000" b="1" i="1" spc="0" baseline="0" dirty="0">
                <a:solidFill>
                  <a:srgbClr val="FF0000"/>
                </a:solidFill>
                <a:latin typeface="Times New Roman"/>
              </a:rPr>
              <a:t> </a:t>
            </a:r>
          </a:p>
        </p:txBody>
      </p:sp>
      <p:sp>
        <p:nvSpPr>
          <p:cNvPr id="63" name="Rectangle 1153"/>
          <p:cNvSpPr/>
          <p:nvPr/>
        </p:nvSpPr>
        <p:spPr>
          <a:xfrm>
            <a:off x="686117" y="7669556"/>
            <a:ext cx="63500" cy="337413"/>
          </a:xfrm>
          <a:prstGeom prst="rect">
            <a:avLst/>
          </a:prstGeom>
        </p:spPr>
        <p:txBody>
          <a:bodyPr wrap="none" lIns="0" tIns="0" rIns="0" bIns="0">
            <a:spAutoFit/>
          </a:bodyPr>
          <a:lstStyle/>
          <a:p>
            <a:pPr marL="0"/>
            <a:r>
              <a:rPr lang="ru-RU" sz="2000" b="1" i="1" spc="0" baseline="0" dirty="0">
                <a:solidFill>
                  <a:srgbClr val="FF0000"/>
                </a:solidFill>
                <a:latin typeface="Times New Roman"/>
              </a:rPr>
              <a:t> </a:t>
            </a:r>
          </a:p>
        </p:txBody>
      </p:sp>
      <p:sp>
        <p:nvSpPr>
          <p:cNvPr id="64" name="Rectangle 1154"/>
          <p:cNvSpPr/>
          <p:nvPr/>
        </p:nvSpPr>
        <p:spPr>
          <a:xfrm>
            <a:off x="686117" y="7961656"/>
            <a:ext cx="63500" cy="337413"/>
          </a:xfrm>
          <a:prstGeom prst="rect">
            <a:avLst/>
          </a:prstGeom>
        </p:spPr>
        <p:txBody>
          <a:bodyPr wrap="none" lIns="0" tIns="0" rIns="0" bIns="0">
            <a:spAutoFit/>
          </a:bodyPr>
          <a:lstStyle/>
          <a:p>
            <a:pPr marL="0"/>
            <a:r>
              <a:rPr lang="ru-RU" sz="2000" b="1" i="1" spc="0" baseline="0" dirty="0">
                <a:solidFill>
                  <a:srgbClr val="FF0000"/>
                </a:solidFill>
                <a:latin typeface="Times New Roman"/>
              </a:rPr>
              <a:t> </a:t>
            </a:r>
          </a:p>
        </p:txBody>
      </p:sp>
      <p:sp>
        <p:nvSpPr>
          <p:cNvPr id="65" name="Rectangle 1155"/>
          <p:cNvSpPr/>
          <p:nvPr/>
        </p:nvSpPr>
        <p:spPr>
          <a:xfrm>
            <a:off x="686117" y="8253756"/>
            <a:ext cx="63500" cy="337413"/>
          </a:xfrm>
          <a:prstGeom prst="rect">
            <a:avLst/>
          </a:prstGeom>
        </p:spPr>
        <p:txBody>
          <a:bodyPr wrap="none" lIns="0" tIns="0" rIns="0" bIns="0">
            <a:spAutoFit/>
          </a:bodyPr>
          <a:lstStyle/>
          <a:p>
            <a:pPr marL="0"/>
            <a:r>
              <a:rPr lang="ru-RU" sz="2000" b="1" i="1" spc="0" baseline="0" dirty="0">
                <a:solidFill>
                  <a:srgbClr val="FF0000"/>
                </a:solidFill>
                <a:latin typeface="Times New Roman"/>
              </a:rPr>
              <a:t> </a:t>
            </a:r>
          </a:p>
        </p:txBody>
      </p:sp>
      <p:sp>
        <p:nvSpPr>
          <p:cNvPr id="66" name="Rectangle 1156"/>
          <p:cNvSpPr/>
          <p:nvPr/>
        </p:nvSpPr>
        <p:spPr>
          <a:xfrm>
            <a:off x="686117" y="8545856"/>
            <a:ext cx="63500" cy="337413"/>
          </a:xfrm>
          <a:prstGeom prst="rect">
            <a:avLst/>
          </a:prstGeom>
        </p:spPr>
        <p:txBody>
          <a:bodyPr wrap="none" lIns="0" tIns="0" rIns="0" bIns="0">
            <a:spAutoFit/>
          </a:bodyPr>
          <a:lstStyle/>
          <a:p>
            <a:pPr marL="0"/>
            <a:r>
              <a:rPr lang="ru-RU" sz="2000" b="1" i="1" spc="0" baseline="0" dirty="0">
                <a:solidFill>
                  <a:srgbClr val="FF0000"/>
                </a:solidFill>
                <a:latin typeface="Times New Roman"/>
              </a:rPr>
              <a:t> </a:t>
            </a:r>
          </a:p>
        </p:txBody>
      </p:sp>
      <p:sp>
        <p:nvSpPr>
          <p:cNvPr id="67" name="Rectangle 1157"/>
          <p:cNvSpPr/>
          <p:nvPr/>
        </p:nvSpPr>
        <p:spPr>
          <a:xfrm>
            <a:off x="686117" y="8837956"/>
            <a:ext cx="63500" cy="337413"/>
          </a:xfrm>
          <a:prstGeom prst="rect">
            <a:avLst/>
          </a:prstGeom>
        </p:spPr>
        <p:txBody>
          <a:bodyPr wrap="none" lIns="0" tIns="0" rIns="0" bIns="0">
            <a:spAutoFit/>
          </a:bodyPr>
          <a:lstStyle/>
          <a:p>
            <a:pPr marL="0"/>
            <a:r>
              <a:rPr lang="ru-RU" sz="2000" b="1" i="1" spc="0" baseline="0" dirty="0">
                <a:solidFill>
                  <a:srgbClr val="FF0000"/>
                </a:solidFill>
                <a:latin typeface="Times New Roman"/>
              </a:rPr>
              <a:t> </a:t>
            </a:r>
          </a:p>
        </p:txBody>
      </p:sp>
      <p:sp>
        <p:nvSpPr>
          <p:cNvPr id="68" name="Rectangle 1158"/>
          <p:cNvSpPr/>
          <p:nvPr/>
        </p:nvSpPr>
        <p:spPr>
          <a:xfrm>
            <a:off x="3879850" y="9130310"/>
            <a:ext cx="63500" cy="337413"/>
          </a:xfrm>
          <a:prstGeom prst="rect">
            <a:avLst/>
          </a:prstGeom>
        </p:spPr>
        <p:txBody>
          <a:bodyPr wrap="none" lIns="0" tIns="0" rIns="0" bIns="0">
            <a:spAutoFit/>
          </a:bodyPr>
          <a:lstStyle/>
          <a:p>
            <a:pPr marL="0"/>
            <a:r>
              <a:rPr lang="ru-RU" sz="2000" b="1" i="1" spc="0" baseline="0" dirty="0">
                <a:solidFill>
                  <a:srgbClr val="000000"/>
                </a:solidFill>
                <a:latin typeface="Times New Roman"/>
              </a:rPr>
              <a:t> </a:t>
            </a:r>
          </a:p>
        </p:txBody>
      </p:sp>
      <p:sp>
        <p:nvSpPr>
          <p:cNvPr id="69" name="Rectangle 1159"/>
          <p:cNvSpPr/>
          <p:nvPr/>
        </p:nvSpPr>
        <p:spPr>
          <a:xfrm>
            <a:off x="3879850" y="9422473"/>
            <a:ext cx="63500" cy="337413"/>
          </a:xfrm>
          <a:prstGeom prst="rect">
            <a:avLst/>
          </a:prstGeom>
        </p:spPr>
        <p:txBody>
          <a:bodyPr wrap="none" lIns="0" tIns="0" rIns="0" bIns="0">
            <a:spAutoFit/>
          </a:bodyPr>
          <a:lstStyle/>
          <a:p>
            <a:pPr marL="0"/>
            <a:r>
              <a:rPr lang="ru-RU" sz="2000" b="1" i="1" spc="0" baseline="0" dirty="0">
                <a:solidFill>
                  <a:srgbClr val="000000"/>
                </a:solidFill>
                <a:latin typeface="Times New Roman"/>
              </a:rPr>
              <a:t> </a:t>
            </a:r>
          </a:p>
        </p:txBody>
      </p:sp>
      <p:sp>
        <p:nvSpPr>
          <p:cNvPr id="71" name="TextBox 70"/>
          <p:cNvSpPr txBox="1"/>
          <p:nvPr/>
        </p:nvSpPr>
        <p:spPr>
          <a:xfrm>
            <a:off x="306214" y="251942"/>
            <a:ext cx="6696744" cy="954107"/>
          </a:xfrm>
          <a:prstGeom prst="rect">
            <a:avLst/>
          </a:prstGeom>
          <a:noFill/>
        </p:spPr>
        <p:txBody>
          <a:bodyPr wrap="square" rtlCol="0">
            <a:spAutoFit/>
          </a:bodyPr>
          <a:lstStyle/>
          <a:p>
            <a:pPr algn="ctr"/>
            <a:r>
              <a:rPr lang="tt-RU" sz="2800" b="1" dirty="0" smtClean="0">
                <a:solidFill>
                  <a:srgbClr val="FF0000"/>
                </a:solidFill>
                <a:latin typeface="Monotype Corsiva" pitchFamily="66" charset="0"/>
              </a:rPr>
              <a:t>Табышмакның җавабын тап. – Отгадай загадку.</a:t>
            </a:r>
            <a:endParaRPr lang="ru-RU" sz="2800" b="1" dirty="0">
              <a:solidFill>
                <a:srgbClr val="FF0000"/>
              </a:solidFill>
              <a:latin typeface="Monotype Corsiva" pitchFamily="66" charset="0"/>
            </a:endParaRPr>
          </a:p>
        </p:txBody>
      </p:sp>
      <p:pic>
        <p:nvPicPr>
          <p:cNvPr id="16" name="Picture 1106"/>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a:xfrm rot="-2723845">
            <a:off x="4787886" y="6698381"/>
            <a:ext cx="1726454" cy="972669"/>
          </a:xfrm>
          <a:prstGeom prst="rect">
            <a:avLst/>
          </a:prstGeom>
          <a:noFill/>
          <a:effectDag name="">
            <a:xfrm kx="45543"/>
          </a:effectDag>
          <a:extLst/>
        </p:spPr>
      </p:pic>
      <p:pic>
        <p:nvPicPr>
          <p:cNvPr id="72" name="Рисунок 71" descr="http://az.tatarstan.ru/file/%D0%91%D0%B5%D0%B7%D1%8B%D0%BC%D1%8F%D0%BD%D0%BD%D1%8B%D0%B92(73).jpg"/>
          <p:cNvPicPr/>
          <p:nvPr/>
        </p:nvPicPr>
        <p:blipFill>
          <a:blip r:embed="rId8" cstate="print">
            <a:clrChange>
              <a:clrFrom>
                <a:srgbClr val="FFFFFF"/>
              </a:clrFrom>
              <a:clrTo>
                <a:srgbClr val="FFFFFF">
                  <a:alpha val="0"/>
                </a:srgbClr>
              </a:clrTo>
            </a:clrChange>
            <a:lum bright="-10000" contrast="30000"/>
          </a:blip>
          <a:srcRect l="1737" t="5874" r="4138" b="24773"/>
          <a:stretch>
            <a:fillRect/>
          </a:stretch>
        </p:blipFill>
        <p:spPr bwMode="auto">
          <a:xfrm>
            <a:off x="738263" y="9036918"/>
            <a:ext cx="5760639" cy="140407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4246" y="0"/>
            <a:ext cx="6624736" cy="461665"/>
          </a:xfrm>
          <a:prstGeom prst="rect">
            <a:avLst/>
          </a:prstGeom>
        </p:spPr>
        <p:txBody>
          <a:bodyPr wrap="square">
            <a:spAutoFit/>
          </a:bodyPr>
          <a:lstStyle/>
          <a:p>
            <a:pPr algn="ctr"/>
            <a:r>
              <a:rPr lang="tt-RU" sz="2400" b="1" dirty="0" smtClean="0">
                <a:solidFill>
                  <a:srgbClr val="FF0000"/>
                </a:solidFill>
                <a:latin typeface="Monotype Corsiva" pitchFamily="66" charset="0"/>
              </a:rPr>
              <a:t>Табышмакның җавабын тап. – Отгадай загадку.</a:t>
            </a:r>
            <a:endParaRPr lang="ru-RU" sz="2400" b="1" dirty="0">
              <a:solidFill>
                <a:srgbClr val="FF0000"/>
              </a:solidFill>
              <a:latin typeface="Monotype Corsiva" pitchFamily="66" charset="0"/>
            </a:endParaRPr>
          </a:p>
        </p:txBody>
      </p:sp>
      <p:pic>
        <p:nvPicPr>
          <p:cNvPr id="14" name="Picture 1229"/>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474566" y="1044030"/>
            <a:ext cx="1074633" cy="1141893"/>
          </a:xfrm>
          <a:prstGeom prst="rect">
            <a:avLst/>
          </a:prstGeom>
          <a:noFill/>
          <a:extLst/>
        </p:spPr>
      </p:pic>
      <p:pic>
        <p:nvPicPr>
          <p:cNvPr id="15" name="Picture 12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5274309" y="2098294"/>
            <a:ext cx="838200" cy="812800"/>
          </a:xfrm>
          <a:prstGeom prst="rect">
            <a:avLst/>
          </a:prstGeom>
          <a:noFill/>
          <a:extLst/>
        </p:spPr>
      </p:pic>
      <p:pic>
        <p:nvPicPr>
          <p:cNvPr id="16" name="Picture 1231"/>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3618582" y="6588646"/>
            <a:ext cx="878205" cy="985519"/>
          </a:xfrm>
          <a:prstGeom prst="rect">
            <a:avLst/>
          </a:prstGeom>
          <a:noFill/>
          <a:extLst/>
        </p:spPr>
      </p:pic>
      <p:pic>
        <p:nvPicPr>
          <p:cNvPr id="17" name="Picture 1232"/>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6354886" y="3996358"/>
            <a:ext cx="617512" cy="973772"/>
          </a:xfrm>
          <a:prstGeom prst="rect">
            <a:avLst/>
          </a:prstGeom>
          <a:noFill/>
          <a:extLst/>
        </p:spPr>
      </p:pic>
      <p:pic>
        <p:nvPicPr>
          <p:cNvPr id="18" name="Picture 1233"/>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a:xfrm>
            <a:off x="3618582" y="8600250"/>
            <a:ext cx="942847" cy="1840738"/>
          </a:xfrm>
          <a:prstGeom prst="rect">
            <a:avLst/>
          </a:prstGeom>
          <a:noFill/>
          <a:extLst/>
        </p:spPr>
      </p:pic>
      <p:pic>
        <p:nvPicPr>
          <p:cNvPr id="23" name="Picture 1238"/>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a:xfrm rot="-1311421">
            <a:off x="5901175" y="7136699"/>
            <a:ext cx="1258566" cy="1287146"/>
          </a:xfrm>
          <a:prstGeom prst="rect">
            <a:avLst/>
          </a:prstGeom>
          <a:noFill/>
          <a:effectDag name="">
            <a:xfrm kx="-30"/>
          </a:effectDag>
          <a:extLst/>
        </p:spPr>
      </p:pic>
      <p:pic>
        <p:nvPicPr>
          <p:cNvPr id="24" name="Picture 1239"/>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a:xfrm>
            <a:off x="4122638" y="4788446"/>
            <a:ext cx="1140028" cy="1318133"/>
          </a:xfrm>
          <a:prstGeom prst="rect">
            <a:avLst/>
          </a:prstGeom>
          <a:noFill/>
          <a:extLst/>
        </p:spPr>
      </p:pic>
      <p:pic>
        <p:nvPicPr>
          <p:cNvPr id="25" name="Picture 1240"/>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a:xfrm>
            <a:off x="6138862" y="1980134"/>
            <a:ext cx="1092530" cy="961897"/>
          </a:xfrm>
          <a:prstGeom prst="rect">
            <a:avLst/>
          </a:prstGeom>
          <a:noFill/>
          <a:extLst/>
        </p:spPr>
      </p:pic>
      <p:pic>
        <p:nvPicPr>
          <p:cNvPr id="26" name="Picture 1241"/>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a:xfrm>
            <a:off x="3546574" y="2988246"/>
            <a:ext cx="864096" cy="1150367"/>
          </a:xfrm>
          <a:prstGeom prst="rect">
            <a:avLst/>
          </a:prstGeom>
          <a:noFill/>
          <a:extLst/>
        </p:spPr>
      </p:pic>
      <p:sp>
        <p:nvSpPr>
          <p:cNvPr id="29" name="Rectangle 1244"/>
          <p:cNvSpPr/>
          <p:nvPr/>
        </p:nvSpPr>
        <p:spPr>
          <a:xfrm>
            <a:off x="457200" y="448945"/>
            <a:ext cx="31572" cy="167639"/>
          </a:xfrm>
          <a:prstGeom prst="rect">
            <a:avLst/>
          </a:prstGeom>
        </p:spPr>
        <p:txBody>
          <a:bodyPr wrap="none" lIns="0" tIns="0" rIns="0" bIns="0">
            <a:spAutoFit/>
          </a:bodyPr>
          <a:lstStyle/>
          <a:p>
            <a:pPr marL="0"/>
            <a:r>
              <a:rPr lang="ru-RU" sz="1100" b="0" i="0" spc="0" baseline="0" dirty="0">
                <a:solidFill>
                  <a:srgbClr val="000000"/>
                </a:solidFill>
                <a:latin typeface="Calibri"/>
              </a:rPr>
              <a:t> </a:t>
            </a:r>
          </a:p>
        </p:txBody>
      </p:sp>
      <p:sp>
        <p:nvSpPr>
          <p:cNvPr id="30" name="Rectangle 1245"/>
          <p:cNvSpPr/>
          <p:nvPr/>
        </p:nvSpPr>
        <p:spPr>
          <a:xfrm>
            <a:off x="457200" y="10179368"/>
            <a:ext cx="31572" cy="167639"/>
          </a:xfrm>
          <a:prstGeom prst="rect">
            <a:avLst/>
          </a:prstGeom>
        </p:spPr>
        <p:txBody>
          <a:bodyPr wrap="none" lIns="0" tIns="0" rIns="0" bIns="0">
            <a:spAutoFit/>
          </a:bodyPr>
          <a:lstStyle/>
          <a:p>
            <a:pPr marL="0"/>
            <a:r>
              <a:rPr lang="ru-RU" sz="1100" b="0" i="0" spc="0" baseline="0" dirty="0">
                <a:solidFill>
                  <a:srgbClr val="000000"/>
                </a:solidFill>
                <a:latin typeface="Calibri"/>
              </a:rPr>
              <a:t> </a:t>
            </a:r>
          </a:p>
        </p:txBody>
      </p:sp>
      <p:sp>
        <p:nvSpPr>
          <p:cNvPr id="31" name="Rectangle 1246"/>
          <p:cNvSpPr/>
          <p:nvPr/>
        </p:nvSpPr>
        <p:spPr>
          <a:xfrm>
            <a:off x="3102229" y="571145"/>
            <a:ext cx="3641894" cy="307777"/>
          </a:xfrm>
          <a:prstGeom prst="rect">
            <a:avLst/>
          </a:prstGeom>
        </p:spPr>
        <p:txBody>
          <a:bodyPr wrap="none" lIns="0" tIns="0" rIns="0" bIns="0">
            <a:spAutoFit/>
          </a:bodyPr>
          <a:lstStyle/>
          <a:p>
            <a:pPr marL="0"/>
            <a:r>
              <a:rPr lang="ru-RU" sz="2000" b="1" i="1" spc="0" baseline="0" dirty="0" smtClean="0">
                <a:solidFill>
                  <a:srgbClr val="000000"/>
                </a:solidFill>
                <a:latin typeface="Times New Roman,BoldItalic"/>
              </a:rPr>
              <a:t>ХАЙВАННАР  -  ЖИВОТНЫЕ </a:t>
            </a:r>
            <a:endParaRPr lang="ru-RU" sz="2000" b="1" i="1" spc="0" baseline="0" dirty="0">
              <a:solidFill>
                <a:srgbClr val="000000"/>
              </a:solidFill>
              <a:latin typeface="Times New Roman"/>
            </a:endParaRPr>
          </a:p>
        </p:txBody>
      </p:sp>
      <p:sp>
        <p:nvSpPr>
          <p:cNvPr id="32" name="Rectangle 1247"/>
          <p:cNvSpPr/>
          <p:nvPr/>
        </p:nvSpPr>
        <p:spPr>
          <a:xfrm>
            <a:off x="666254" y="1260054"/>
            <a:ext cx="3037370" cy="602729"/>
          </a:xfrm>
          <a:prstGeom prst="rect">
            <a:avLst/>
          </a:prstGeom>
        </p:spPr>
        <p:txBody>
          <a:bodyPr wrap="none" lIns="0" tIns="0" rIns="0" bIns="0">
            <a:spAutoFit/>
          </a:bodyPr>
          <a:lstStyle/>
          <a:p>
            <a:pPr marL="0"/>
            <a:r>
              <a:rPr lang="ru-RU" sz="2000" b="1" i="1" spc="0" baseline="0" dirty="0">
                <a:latin typeface="Times New Roman,BoldItalic"/>
              </a:rPr>
              <a:t>Промелькнула вдалеке</a:t>
            </a:r>
            <a:r>
              <a:rPr lang="ru-RU" sz="2000" b="1" i="1" spc="0" baseline="0" dirty="0">
                <a:latin typeface="Times New Roman"/>
              </a:rPr>
              <a:t> </a:t>
            </a:r>
          </a:p>
          <a:p>
            <a:pPr marL="0">
              <a:lnSpc>
                <a:spcPts val="2300"/>
              </a:lnSpc>
            </a:pPr>
            <a:r>
              <a:rPr lang="ru-RU" sz="2000" b="1" i="1" spc="0" baseline="0" dirty="0">
                <a:latin typeface="Times New Roman,BoldItalic"/>
              </a:rPr>
              <a:t>Р</a:t>
            </a:r>
            <a:r>
              <a:rPr lang="ru-RU" sz="2000" b="1" i="1" spc="-11" baseline="0" dirty="0">
                <a:latin typeface="Times New Roman,BoldItalic"/>
              </a:rPr>
              <a:t>ы</a:t>
            </a:r>
            <a:r>
              <a:rPr lang="ru-RU" sz="2000" b="1" i="1" spc="0" baseline="0" dirty="0">
                <a:latin typeface="Times New Roman,BoldItalic"/>
              </a:rPr>
              <a:t>жая лиса </a:t>
            </a:r>
            <a:r>
              <a:rPr lang="ru-RU" sz="2000" b="1" i="1" spc="0" baseline="0" dirty="0">
                <a:latin typeface="Times New Roman"/>
              </a:rPr>
              <a:t>- </a:t>
            </a:r>
            <a:r>
              <a:rPr lang="ru-RU" sz="2000" b="1" i="1" spc="0" baseline="0" dirty="0">
                <a:latin typeface="Times New Roman,BoldItalic"/>
              </a:rPr>
              <a:t>…</a:t>
            </a:r>
            <a:r>
              <a:rPr lang="ru-RU" sz="2000" b="1" i="1" spc="0" baseline="0" dirty="0">
                <a:latin typeface="Times New Roman"/>
              </a:rPr>
              <a:t> </a:t>
            </a:r>
          </a:p>
        </p:txBody>
      </p:sp>
      <p:sp>
        <p:nvSpPr>
          <p:cNvPr id="33" name="Rectangle 1248"/>
          <p:cNvSpPr/>
          <p:nvPr/>
        </p:nvSpPr>
        <p:spPr>
          <a:xfrm>
            <a:off x="686117" y="1447445"/>
            <a:ext cx="63500" cy="337413"/>
          </a:xfrm>
          <a:prstGeom prst="rect">
            <a:avLst/>
          </a:prstGeom>
        </p:spPr>
        <p:txBody>
          <a:bodyPr wrap="none" lIns="0" tIns="0" rIns="0" bIns="0">
            <a:spAutoFit/>
          </a:bodyPr>
          <a:lstStyle/>
          <a:p>
            <a:pPr marL="0"/>
            <a:r>
              <a:rPr lang="ru-RU" sz="2000" b="1" i="1" spc="0" baseline="0" dirty="0">
                <a:solidFill>
                  <a:srgbClr val="C00000"/>
                </a:solidFill>
                <a:latin typeface="Times New Roman"/>
              </a:rPr>
              <a:t> </a:t>
            </a:r>
          </a:p>
        </p:txBody>
      </p:sp>
      <p:sp>
        <p:nvSpPr>
          <p:cNvPr id="34" name="Rectangle 1249"/>
          <p:cNvSpPr/>
          <p:nvPr/>
        </p:nvSpPr>
        <p:spPr>
          <a:xfrm>
            <a:off x="2538462" y="2124150"/>
            <a:ext cx="3700115" cy="602729"/>
          </a:xfrm>
          <a:prstGeom prst="rect">
            <a:avLst/>
          </a:prstGeom>
        </p:spPr>
        <p:txBody>
          <a:bodyPr wrap="none" lIns="0" tIns="0" rIns="0" bIns="0">
            <a:spAutoFit/>
          </a:bodyPr>
          <a:lstStyle/>
          <a:p>
            <a:pPr marL="0"/>
            <a:r>
              <a:rPr lang="ru-RU" sz="2000" b="1" i="1" spc="0" baseline="0" dirty="0">
                <a:latin typeface="Times New Roman,BoldItalic"/>
              </a:rPr>
              <a:t>Что</a:t>
            </a:r>
            <a:r>
              <a:rPr lang="ru-RU" sz="2000" b="1" i="1" spc="-20" baseline="0" dirty="0">
                <a:latin typeface="Times New Roman,BoldItalic"/>
              </a:rPr>
              <a:t> </a:t>
            </a:r>
            <a:r>
              <a:rPr lang="ru-RU" sz="2000" b="1" i="1" spc="0" baseline="0" dirty="0">
                <a:latin typeface="Times New Roman,BoldItalic"/>
              </a:rPr>
              <a:t>ты</a:t>
            </a:r>
            <a:r>
              <a:rPr lang="ru-RU" sz="2000" b="1" i="1" spc="-21" baseline="0" dirty="0">
                <a:latin typeface="Times New Roman,BoldItalic"/>
              </a:rPr>
              <a:t> </a:t>
            </a:r>
            <a:r>
              <a:rPr lang="ru-RU" sz="2000" b="1" i="1" spc="0" baseline="0" dirty="0">
                <a:latin typeface="Times New Roman,BoldItalic"/>
              </a:rPr>
              <a:t>ищ</a:t>
            </a:r>
            <a:r>
              <a:rPr lang="ru-RU" sz="2000" b="1" i="1" spc="-15" baseline="0" dirty="0">
                <a:latin typeface="Times New Roman,BoldItalic"/>
              </a:rPr>
              <a:t>е</a:t>
            </a:r>
            <a:r>
              <a:rPr lang="ru-RU" sz="2000" b="1" i="1" spc="0" baseline="0" dirty="0">
                <a:latin typeface="Times New Roman,BoldItalic"/>
              </a:rPr>
              <a:t>шь ѐж в крупе?</a:t>
            </a:r>
            <a:r>
              <a:rPr lang="ru-RU" sz="2000" b="1" i="1" spc="0" baseline="0" dirty="0">
                <a:latin typeface="Times New Roman"/>
              </a:rPr>
              <a:t> </a:t>
            </a:r>
          </a:p>
          <a:p>
            <a:pPr marL="0">
              <a:lnSpc>
                <a:spcPts val="2303"/>
              </a:lnSpc>
            </a:pPr>
            <a:r>
              <a:rPr lang="ru-RU" sz="2000" b="1" i="1" spc="0" baseline="0" dirty="0">
                <a:latin typeface="Times New Roman,BoldItalic"/>
              </a:rPr>
              <a:t>По</a:t>
            </a:r>
            <a:r>
              <a:rPr lang="ru-RU" sz="2000" b="1" i="1" spc="0" baseline="0" dirty="0">
                <a:latin typeface="Times New Roman"/>
              </a:rPr>
              <a:t>-</a:t>
            </a:r>
            <a:r>
              <a:rPr lang="ru-RU" sz="2000" b="1" i="1" spc="0" baseline="0" dirty="0">
                <a:latin typeface="Times New Roman,BoldItalic"/>
              </a:rPr>
              <a:t>т</a:t>
            </a:r>
            <a:r>
              <a:rPr lang="ru-RU" sz="2000" b="1" i="1" spc="-20" baseline="0" dirty="0">
                <a:latin typeface="Times New Roman,BoldItalic"/>
              </a:rPr>
              <a:t>а</a:t>
            </a:r>
            <a:r>
              <a:rPr lang="ru-RU" sz="2000" b="1" i="1" spc="0" baseline="0" dirty="0">
                <a:latin typeface="Times New Roman,BoldItalic"/>
              </a:rPr>
              <a:t>тарс</a:t>
            </a:r>
            <a:r>
              <a:rPr lang="ru-RU" sz="2000" b="1" i="1" spc="-15" baseline="0" dirty="0">
                <a:latin typeface="Times New Roman,BoldItalic"/>
              </a:rPr>
              <a:t>к</a:t>
            </a:r>
            <a:r>
              <a:rPr lang="ru-RU" sz="2000" b="1" i="1" spc="0" baseline="0" dirty="0">
                <a:latin typeface="Times New Roman,BoldItalic"/>
              </a:rPr>
              <a:t>и ѐж </a:t>
            </a:r>
            <a:r>
              <a:rPr lang="ru-RU" sz="2000" b="1" i="1" spc="0" baseline="0" dirty="0">
                <a:latin typeface="Times New Roman"/>
              </a:rPr>
              <a:t>- </a:t>
            </a:r>
            <a:r>
              <a:rPr lang="ru-RU" sz="2000" b="1" i="1" spc="0" baseline="0" dirty="0">
                <a:latin typeface="Times New Roman,BoldItalic"/>
              </a:rPr>
              <a:t>…</a:t>
            </a:r>
            <a:r>
              <a:rPr lang="ru-RU" sz="2000" b="1" i="1" spc="0" baseline="0" dirty="0">
                <a:latin typeface="Times New Roman"/>
              </a:rPr>
              <a:t> </a:t>
            </a:r>
          </a:p>
        </p:txBody>
      </p:sp>
      <p:sp>
        <p:nvSpPr>
          <p:cNvPr id="35" name="Rectangle 1250"/>
          <p:cNvSpPr/>
          <p:nvPr/>
        </p:nvSpPr>
        <p:spPr>
          <a:xfrm>
            <a:off x="686117" y="2324126"/>
            <a:ext cx="63500" cy="337413"/>
          </a:xfrm>
          <a:prstGeom prst="rect">
            <a:avLst/>
          </a:prstGeom>
        </p:spPr>
        <p:txBody>
          <a:bodyPr wrap="none" lIns="0" tIns="0" rIns="0" bIns="0">
            <a:spAutoFit/>
          </a:bodyPr>
          <a:lstStyle/>
          <a:p>
            <a:pPr marL="0"/>
            <a:r>
              <a:rPr lang="ru-RU" sz="2000" b="1" i="1" spc="0" baseline="0" dirty="0">
                <a:solidFill>
                  <a:srgbClr val="C00000"/>
                </a:solidFill>
                <a:latin typeface="Times New Roman"/>
              </a:rPr>
              <a:t> </a:t>
            </a:r>
          </a:p>
        </p:txBody>
      </p:sp>
      <p:sp>
        <p:nvSpPr>
          <p:cNvPr id="36" name="Rectangle 1251"/>
          <p:cNvSpPr/>
          <p:nvPr/>
        </p:nvSpPr>
        <p:spPr>
          <a:xfrm>
            <a:off x="738262" y="3132262"/>
            <a:ext cx="2610073" cy="307777"/>
          </a:xfrm>
          <a:prstGeom prst="rect">
            <a:avLst/>
          </a:prstGeom>
        </p:spPr>
        <p:txBody>
          <a:bodyPr wrap="none" lIns="0" tIns="0" rIns="0" bIns="0">
            <a:spAutoFit/>
          </a:bodyPr>
          <a:lstStyle/>
          <a:p>
            <a:pPr marL="0"/>
            <a:r>
              <a:rPr lang="ru-RU" sz="2000" b="1" i="1" spc="0" baseline="0" dirty="0">
                <a:latin typeface="Times New Roman,BoldItalic"/>
              </a:rPr>
              <a:t>Это </a:t>
            </a:r>
            <a:r>
              <a:rPr lang="ru-RU" sz="2000" b="1" i="1" spc="-30" baseline="0" dirty="0">
                <a:latin typeface="Times New Roman,BoldItalic"/>
              </a:rPr>
              <a:t>ч</a:t>
            </a:r>
            <a:r>
              <a:rPr lang="ru-RU" sz="2000" b="1" i="1" spc="0" baseline="0" dirty="0">
                <a:latin typeface="Times New Roman,BoldItalic"/>
              </a:rPr>
              <a:t>то за силуэт</a:t>
            </a:r>
            <a:r>
              <a:rPr lang="ru-RU" sz="2000" b="1" i="1" spc="0" baseline="0" dirty="0">
                <a:latin typeface="Times New Roman"/>
              </a:rPr>
              <a:t> </a:t>
            </a:r>
          </a:p>
        </p:txBody>
      </p:sp>
      <p:sp>
        <p:nvSpPr>
          <p:cNvPr id="37" name="Rectangle 1252"/>
          <p:cNvSpPr/>
          <p:nvPr/>
        </p:nvSpPr>
        <p:spPr>
          <a:xfrm>
            <a:off x="666254" y="3564310"/>
            <a:ext cx="2946191" cy="307777"/>
          </a:xfrm>
          <a:prstGeom prst="rect">
            <a:avLst/>
          </a:prstGeom>
        </p:spPr>
        <p:txBody>
          <a:bodyPr wrap="none" lIns="0" tIns="0" rIns="0" bIns="0">
            <a:spAutoFit/>
          </a:bodyPr>
          <a:lstStyle/>
          <a:p>
            <a:pPr marL="0"/>
            <a:r>
              <a:rPr lang="ru-RU" sz="2000" b="1" i="1" spc="0" baseline="0" dirty="0">
                <a:latin typeface="Times New Roman,BoldItalic"/>
              </a:rPr>
              <a:t>Там ст</a:t>
            </a:r>
            <a:r>
              <a:rPr lang="ru-RU" sz="2000" b="1" i="1" spc="-20" baseline="0" dirty="0">
                <a:latin typeface="Times New Roman,BoldItalic"/>
              </a:rPr>
              <a:t>о</a:t>
            </a:r>
            <a:r>
              <a:rPr lang="ru-RU" sz="2000" b="1" i="1" spc="-12" baseline="0" dirty="0">
                <a:latin typeface="Times New Roman,BoldItalic"/>
              </a:rPr>
              <a:t>и</a:t>
            </a:r>
            <a:r>
              <a:rPr lang="ru-RU" sz="2000" b="1" i="1" spc="0" baseline="0" dirty="0">
                <a:latin typeface="Times New Roman,BoldItalic"/>
              </a:rPr>
              <a:t>т собака </a:t>
            </a:r>
            <a:r>
              <a:rPr lang="ru-RU" sz="2000" b="1" i="1" spc="0" baseline="0" dirty="0">
                <a:latin typeface="Times New Roman"/>
              </a:rPr>
              <a:t>- </a:t>
            </a:r>
            <a:r>
              <a:rPr lang="ru-RU" sz="2000" b="1" i="1" spc="-21" baseline="0" dirty="0">
                <a:solidFill>
                  <a:srgbClr val="C00000"/>
                </a:solidFill>
                <a:latin typeface="Times New Roman,BoldItalic"/>
              </a:rPr>
              <a:t>…</a:t>
            </a:r>
            <a:r>
              <a:rPr lang="ru-RU" sz="2000" b="1" i="1" spc="-21" baseline="0" dirty="0">
                <a:solidFill>
                  <a:srgbClr val="C00000"/>
                </a:solidFill>
                <a:latin typeface="Times New Roman"/>
              </a:rPr>
              <a:t> </a:t>
            </a:r>
          </a:p>
        </p:txBody>
      </p:sp>
      <p:sp>
        <p:nvSpPr>
          <p:cNvPr id="38" name="Rectangle 1253"/>
          <p:cNvSpPr/>
          <p:nvPr/>
        </p:nvSpPr>
        <p:spPr>
          <a:xfrm>
            <a:off x="686117" y="3200426"/>
            <a:ext cx="63500" cy="337413"/>
          </a:xfrm>
          <a:prstGeom prst="rect">
            <a:avLst/>
          </a:prstGeom>
        </p:spPr>
        <p:txBody>
          <a:bodyPr wrap="none" lIns="0" tIns="0" rIns="0" bIns="0">
            <a:spAutoFit/>
          </a:bodyPr>
          <a:lstStyle/>
          <a:p>
            <a:pPr marL="0"/>
            <a:r>
              <a:rPr lang="ru-RU" sz="2000" b="1" i="1" spc="0" baseline="0" dirty="0">
                <a:solidFill>
                  <a:srgbClr val="C00000"/>
                </a:solidFill>
                <a:latin typeface="Times New Roman"/>
              </a:rPr>
              <a:t> </a:t>
            </a:r>
          </a:p>
        </p:txBody>
      </p:sp>
      <p:sp>
        <p:nvSpPr>
          <p:cNvPr id="39" name="Rectangle 1254"/>
          <p:cNvSpPr/>
          <p:nvPr/>
        </p:nvSpPr>
        <p:spPr>
          <a:xfrm>
            <a:off x="3546574" y="4140374"/>
            <a:ext cx="2865400" cy="602729"/>
          </a:xfrm>
          <a:prstGeom prst="rect">
            <a:avLst/>
          </a:prstGeom>
        </p:spPr>
        <p:txBody>
          <a:bodyPr wrap="none" lIns="0" tIns="0" rIns="0" bIns="0">
            <a:spAutoFit/>
          </a:bodyPr>
          <a:lstStyle/>
          <a:p>
            <a:pPr marL="0"/>
            <a:r>
              <a:rPr lang="ru-RU" sz="2000" b="1" i="1" spc="0" baseline="0" dirty="0">
                <a:latin typeface="Times New Roman,BoldItalic"/>
              </a:rPr>
              <a:t>В мыш</a:t>
            </a:r>
            <a:r>
              <a:rPr lang="ru-RU" sz="2000" b="1" i="1" spc="-15" baseline="0" dirty="0">
                <a:latin typeface="Times New Roman,BoldItalic"/>
              </a:rPr>
              <a:t>е</a:t>
            </a:r>
            <a:r>
              <a:rPr lang="ru-RU" sz="2000" b="1" i="1" spc="0" baseline="0" dirty="0">
                <a:latin typeface="Times New Roman,BoldItalic"/>
              </a:rPr>
              <a:t>ловку</a:t>
            </a:r>
            <a:r>
              <a:rPr lang="ru-RU" sz="2000" b="1" i="1" spc="0" baseline="0" dirty="0">
                <a:latin typeface="Times New Roman"/>
              </a:rPr>
              <a:t>-</a:t>
            </a:r>
            <a:r>
              <a:rPr lang="ru-RU" sz="2000" b="1" i="1" spc="0" baseline="0" dirty="0">
                <a:latin typeface="Times New Roman,BoldItalic"/>
              </a:rPr>
              <a:t>капкан </a:t>
            </a:r>
            <a:r>
              <a:rPr lang="ru-RU" sz="2000" b="1" i="1" spc="0" baseline="0" dirty="0">
                <a:latin typeface="Times New Roman"/>
              </a:rPr>
              <a:t> </a:t>
            </a:r>
          </a:p>
          <a:p>
            <a:pPr marL="0">
              <a:lnSpc>
                <a:spcPts val="2300"/>
              </a:lnSpc>
            </a:pPr>
            <a:r>
              <a:rPr lang="ru-RU" sz="2000" b="1" i="1" spc="0" baseline="0" dirty="0">
                <a:latin typeface="Times New Roman,BoldItalic"/>
              </a:rPr>
              <a:t>Попала мышка …</a:t>
            </a:r>
            <a:r>
              <a:rPr lang="ru-RU" sz="2000" b="1" i="1" spc="0" baseline="0" dirty="0">
                <a:latin typeface="Times New Roman"/>
              </a:rPr>
              <a:t> </a:t>
            </a:r>
          </a:p>
        </p:txBody>
      </p:sp>
      <p:sp>
        <p:nvSpPr>
          <p:cNvPr id="40" name="Rectangle 1255"/>
          <p:cNvSpPr/>
          <p:nvPr/>
        </p:nvSpPr>
        <p:spPr>
          <a:xfrm>
            <a:off x="686117" y="4076980"/>
            <a:ext cx="63500" cy="337413"/>
          </a:xfrm>
          <a:prstGeom prst="rect">
            <a:avLst/>
          </a:prstGeom>
        </p:spPr>
        <p:txBody>
          <a:bodyPr wrap="none" lIns="0" tIns="0" rIns="0" bIns="0">
            <a:spAutoFit/>
          </a:bodyPr>
          <a:lstStyle/>
          <a:p>
            <a:pPr marL="0"/>
            <a:r>
              <a:rPr lang="ru-RU" sz="2000" b="1" i="1" spc="0" baseline="0" dirty="0">
                <a:solidFill>
                  <a:srgbClr val="C00000"/>
                </a:solidFill>
                <a:latin typeface="Times New Roman"/>
              </a:rPr>
              <a:t> </a:t>
            </a:r>
          </a:p>
        </p:txBody>
      </p:sp>
      <p:sp>
        <p:nvSpPr>
          <p:cNvPr id="41" name="Rectangle 1256"/>
          <p:cNvSpPr/>
          <p:nvPr/>
        </p:nvSpPr>
        <p:spPr>
          <a:xfrm>
            <a:off x="1746374" y="5004470"/>
            <a:ext cx="2487797" cy="307777"/>
          </a:xfrm>
          <a:prstGeom prst="rect">
            <a:avLst/>
          </a:prstGeom>
        </p:spPr>
        <p:txBody>
          <a:bodyPr wrap="none" lIns="0" tIns="0" rIns="0" bIns="0">
            <a:spAutoFit/>
          </a:bodyPr>
          <a:lstStyle/>
          <a:p>
            <a:pPr marL="0"/>
            <a:r>
              <a:rPr lang="ru-RU" sz="2000" b="1" i="1" spc="0" baseline="0" dirty="0">
                <a:latin typeface="Times New Roman,BoldItalic"/>
              </a:rPr>
              <a:t>А он вовсе не буян</a:t>
            </a:r>
            <a:r>
              <a:rPr lang="ru-RU" sz="2000" b="1" i="1" spc="0" baseline="0" dirty="0">
                <a:latin typeface="Times New Roman"/>
              </a:rPr>
              <a:t> </a:t>
            </a:r>
          </a:p>
        </p:txBody>
      </p:sp>
      <p:sp>
        <p:nvSpPr>
          <p:cNvPr id="42" name="Rectangle 1257"/>
          <p:cNvSpPr/>
          <p:nvPr/>
        </p:nvSpPr>
        <p:spPr>
          <a:xfrm>
            <a:off x="1602358" y="5364510"/>
            <a:ext cx="2739853" cy="307777"/>
          </a:xfrm>
          <a:prstGeom prst="rect">
            <a:avLst/>
          </a:prstGeom>
        </p:spPr>
        <p:txBody>
          <a:bodyPr wrap="none" lIns="0" tIns="0" rIns="0" bIns="0">
            <a:spAutoFit/>
          </a:bodyPr>
          <a:lstStyle/>
          <a:p>
            <a:pPr marL="0"/>
            <a:r>
              <a:rPr lang="ru-RU" sz="2000" b="1" i="1" spc="0" baseline="0" dirty="0">
                <a:latin typeface="Times New Roman,BoldItalic"/>
              </a:rPr>
              <a:t>Он трусишка, </a:t>
            </a:r>
            <a:r>
              <a:rPr lang="ru-RU" sz="2000" b="1" i="1" spc="-20" baseline="0" dirty="0">
                <a:latin typeface="Times New Roman,BoldItalic"/>
              </a:rPr>
              <a:t>о</a:t>
            </a:r>
            <a:r>
              <a:rPr lang="ru-RU" sz="2000" b="1" i="1" spc="0" baseline="0" dirty="0">
                <a:latin typeface="Times New Roman,BoldItalic"/>
              </a:rPr>
              <a:t>н </a:t>
            </a:r>
            <a:r>
              <a:rPr lang="ru-RU" sz="2000" b="1" i="1" spc="0" baseline="0" dirty="0">
                <a:latin typeface="Times New Roman"/>
              </a:rPr>
              <a:t>- </a:t>
            </a:r>
            <a:r>
              <a:rPr lang="ru-RU" sz="2000" b="1" i="1" spc="0" baseline="0" dirty="0">
                <a:latin typeface="Times New Roman,BoldItalic"/>
              </a:rPr>
              <a:t>…</a:t>
            </a:r>
            <a:r>
              <a:rPr lang="ru-RU" sz="2000" b="1" i="1" spc="0" baseline="0" dirty="0">
                <a:latin typeface="Times New Roman"/>
              </a:rPr>
              <a:t> </a:t>
            </a:r>
          </a:p>
        </p:txBody>
      </p:sp>
      <p:sp>
        <p:nvSpPr>
          <p:cNvPr id="43" name="Rectangle 1258"/>
          <p:cNvSpPr/>
          <p:nvPr/>
        </p:nvSpPr>
        <p:spPr>
          <a:xfrm>
            <a:off x="686117" y="4953661"/>
            <a:ext cx="63500" cy="337413"/>
          </a:xfrm>
          <a:prstGeom prst="rect">
            <a:avLst/>
          </a:prstGeom>
        </p:spPr>
        <p:txBody>
          <a:bodyPr wrap="none" lIns="0" tIns="0" rIns="0" bIns="0">
            <a:spAutoFit/>
          </a:bodyPr>
          <a:lstStyle/>
          <a:p>
            <a:pPr marL="0"/>
            <a:r>
              <a:rPr lang="ru-RU" sz="2000" b="1" i="1" spc="0" baseline="0" dirty="0">
                <a:solidFill>
                  <a:srgbClr val="C00000"/>
                </a:solidFill>
                <a:latin typeface="Times New Roman"/>
              </a:rPr>
              <a:t> </a:t>
            </a:r>
          </a:p>
        </p:txBody>
      </p:sp>
      <p:sp>
        <p:nvSpPr>
          <p:cNvPr id="44" name="Rectangle 1259"/>
          <p:cNvSpPr/>
          <p:nvPr/>
        </p:nvSpPr>
        <p:spPr>
          <a:xfrm>
            <a:off x="666254" y="6660654"/>
            <a:ext cx="2875531" cy="602729"/>
          </a:xfrm>
          <a:prstGeom prst="rect">
            <a:avLst/>
          </a:prstGeom>
        </p:spPr>
        <p:txBody>
          <a:bodyPr wrap="none" lIns="0" tIns="0" rIns="0" bIns="0">
            <a:spAutoFit/>
          </a:bodyPr>
          <a:lstStyle/>
          <a:p>
            <a:pPr marL="0"/>
            <a:r>
              <a:rPr lang="ru-RU" sz="2000" b="1" i="1" spc="0" baseline="0" dirty="0">
                <a:latin typeface="Times New Roman,BoldItalic"/>
              </a:rPr>
              <a:t>В наш</a:t>
            </a:r>
            <a:r>
              <a:rPr lang="ru-RU" sz="2000" b="1" i="1" spc="-14" baseline="0" dirty="0">
                <a:latin typeface="Times New Roman,BoldItalic"/>
              </a:rPr>
              <a:t>е</a:t>
            </a:r>
            <a:r>
              <a:rPr lang="ru-RU" sz="2000" b="1" i="1" spc="0" baseline="0" dirty="0">
                <a:latin typeface="Times New Roman,BoldItalic"/>
              </a:rPr>
              <a:t>й речке караси</a:t>
            </a:r>
            <a:r>
              <a:rPr lang="ru-RU" sz="2000" b="1" i="1" spc="0" baseline="0" dirty="0">
                <a:latin typeface="Times New Roman"/>
              </a:rPr>
              <a:t> </a:t>
            </a:r>
          </a:p>
          <a:p>
            <a:pPr marL="0">
              <a:lnSpc>
                <a:spcPts val="2300"/>
              </a:lnSpc>
            </a:pPr>
            <a:r>
              <a:rPr lang="ru-RU" sz="2000" b="1" i="1" spc="0" baseline="0" dirty="0">
                <a:latin typeface="Times New Roman,BoldItalic"/>
              </a:rPr>
              <a:t>Ход</a:t>
            </a:r>
            <a:r>
              <a:rPr lang="ru-RU" sz="2000" b="1" i="1" spc="-12" baseline="0" dirty="0">
                <a:latin typeface="Times New Roman,BoldItalic"/>
              </a:rPr>
              <a:t>и</a:t>
            </a:r>
            <a:r>
              <a:rPr lang="ru-RU" sz="2000" b="1" i="1" spc="0" baseline="0" dirty="0">
                <a:latin typeface="Times New Roman,BoldItalic"/>
              </a:rPr>
              <a:t>т</a:t>
            </a:r>
            <a:r>
              <a:rPr lang="ru-RU" sz="2000" b="1" i="1" spc="-21" baseline="0" dirty="0">
                <a:latin typeface="Times New Roman,BoldItalic"/>
              </a:rPr>
              <a:t> </a:t>
            </a:r>
            <a:r>
              <a:rPr lang="ru-RU" sz="2000" b="1" i="1" spc="0" baseline="0" dirty="0">
                <a:latin typeface="Times New Roman,BoldItalic"/>
              </a:rPr>
              <a:t>т</a:t>
            </a:r>
            <a:r>
              <a:rPr lang="ru-RU" sz="2000" b="1" i="1" spc="-29" baseline="0" dirty="0">
                <a:latin typeface="Times New Roman,BoldItalic"/>
              </a:rPr>
              <a:t>у</a:t>
            </a:r>
            <a:r>
              <a:rPr lang="ru-RU" sz="2000" b="1" i="1" spc="0" baseline="0" dirty="0">
                <a:latin typeface="Times New Roman,BoldItalic"/>
              </a:rPr>
              <a:t>да к</a:t>
            </a:r>
            <a:r>
              <a:rPr lang="ru-RU" sz="2000" b="1" i="1" spc="-20" baseline="0" dirty="0">
                <a:latin typeface="Times New Roman,BoldItalic"/>
              </a:rPr>
              <a:t>о</a:t>
            </a:r>
            <a:r>
              <a:rPr lang="ru-RU" sz="2000" b="1" i="1" spc="0" baseline="0" dirty="0">
                <a:latin typeface="Times New Roman,BoldItalic"/>
              </a:rPr>
              <a:t>т </a:t>
            </a:r>
            <a:r>
              <a:rPr lang="ru-RU" sz="2000" b="1" i="1" spc="0" baseline="0" dirty="0">
                <a:latin typeface="Times New Roman"/>
              </a:rPr>
              <a:t>- </a:t>
            </a:r>
            <a:r>
              <a:rPr lang="ru-RU" sz="2000" b="1" i="1" spc="-21" baseline="0" dirty="0">
                <a:solidFill>
                  <a:srgbClr val="C00000"/>
                </a:solidFill>
                <a:latin typeface="Times New Roman,BoldItalic"/>
              </a:rPr>
              <a:t>…</a:t>
            </a:r>
            <a:r>
              <a:rPr lang="ru-RU" sz="2000" b="1" i="1" spc="-21" baseline="0" dirty="0">
                <a:solidFill>
                  <a:srgbClr val="C00000"/>
                </a:solidFill>
                <a:latin typeface="Times New Roman"/>
              </a:rPr>
              <a:t> </a:t>
            </a:r>
          </a:p>
        </p:txBody>
      </p:sp>
      <p:sp>
        <p:nvSpPr>
          <p:cNvPr id="45" name="Rectangle 1260"/>
          <p:cNvSpPr/>
          <p:nvPr/>
        </p:nvSpPr>
        <p:spPr>
          <a:xfrm>
            <a:off x="686117" y="5829961"/>
            <a:ext cx="63500" cy="337413"/>
          </a:xfrm>
          <a:prstGeom prst="rect">
            <a:avLst/>
          </a:prstGeom>
        </p:spPr>
        <p:txBody>
          <a:bodyPr wrap="none" lIns="0" tIns="0" rIns="0" bIns="0">
            <a:spAutoFit/>
          </a:bodyPr>
          <a:lstStyle/>
          <a:p>
            <a:pPr marL="0"/>
            <a:r>
              <a:rPr lang="ru-RU" sz="2000" b="1" i="1" spc="0" baseline="0" dirty="0">
                <a:solidFill>
                  <a:srgbClr val="C00000"/>
                </a:solidFill>
                <a:latin typeface="Times New Roman"/>
              </a:rPr>
              <a:t> </a:t>
            </a:r>
          </a:p>
        </p:txBody>
      </p:sp>
      <p:sp>
        <p:nvSpPr>
          <p:cNvPr id="46" name="Rectangle 1261"/>
          <p:cNvSpPr/>
          <p:nvPr/>
        </p:nvSpPr>
        <p:spPr>
          <a:xfrm>
            <a:off x="2970510" y="7668766"/>
            <a:ext cx="2970750" cy="602729"/>
          </a:xfrm>
          <a:prstGeom prst="rect">
            <a:avLst/>
          </a:prstGeom>
        </p:spPr>
        <p:txBody>
          <a:bodyPr wrap="none" lIns="0" tIns="0" rIns="0" bIns="0">
            <a:spAutoFit/>
          </a:bodyPr>
          <a:lstStyle/>
          <a:p>
            <a:pPr marL="0"/>
            <a:r>
              <a:rPr lang="ru-RU" sz="2000" b="1" i="1" spc="0" baseline="0" dirty="0">
                <a:latin typeface="Times New Roman,BoldItalic"/>
              </a:rPr>
              <a:t>Жить</a:t>
            </a:r>
            <a:r>
              <a:rPr lang="ru-RU" sz="2000" b="1" i="1" spc="-14" baseline="0" dirty="0">
                <a:latin typeface="Times New Roman,BoldItalic"/>
              </a:rPr>
              <a:t> </a:t>
            </a:r>
            <a:r>
              <a:rPr lang="ru-RU" sz="2000" b="1" i="1" spc="0" baseline="0" dirty="0">
                <a:latin typeface="Times New Roman,BoldItalic"/>
              </a:rPr>
              <a:t>не хо</a:t>
            </a:r>
            <a:r>
              <a:rPr lang="ru-RU" sz="2000" b="1" i="1" spc="-11" baseline="0" dirty="0">
                <a:latin typeface="Times New Roman,BoldItalic"/>
              </a:rPr>
              <a:t>ч</a:t>
            </a:r>
            <a:r>
              <a:rPr lang="ru-RU" sz="2000" b="1" i="1" spc="0" baseline="0" dirty="0">
                <a:latin typeface="Times New Roman,BoldItalic"/>
              </a:rPr>
              <a:t>ет в </a:t>
            </a:r>
            <a:r>
              <a:rPr lang="ru-RU" sz="2000" b="1" i="1" spc="0" baseline="0" dirty="0">
                <a:latin typeface="Times New Roman"/>
              </a:rPr>
              <a:t> </a:t>
            </a:r>
          </a:p>
          <a:p>
            <a:pPr marL="0">
              <a:lnSpc>
                <a:spcPts val="2300"/>
              </a:lnSpc>
            </a:pPr>
            <a:r>
              <a:rPr lang="ru-RU" sz="2000" b="1" i="1" spc="0" baseline="0" dirty="0">
                <a:latin typeface="Times New Roman,BoldItalic"/>
              </a:rPr>
              <a:t>Лесной ж</a:t>
            </a:r>
            <a:r>
              <a:rPr lang="ru-RU" sz="2000" b="1" i="1" spc="-17" baseline="0" dirty="0">
                <a:latin typeface="Times New Roman,BoldItalic"/>
              </a:rPr>
              <a:t>и</a:t>
            </a:r>
            <a:r>
              <a:rPr lang="ru-RU" sz="2000" b="1" i="1" spc="0" baseline="0" dirty="0">
                <a:latin typeface="Times New Roman,BoldItalic"/>
              </a:rPr>
              <a:t>тель волк </a:t>
            </a:r>
            <a:r>
              <a:rPr lang="ru-RU" sz="2000" b="1" i="1" spc="-20" baseline="0" dirty="0">
                <a:solidFill>
                  <a:srgbClr val="C00000"/>
                </a:solidFill>
                <a:latin typeface="Times New Roman,BoldItalic"/>
              </a:rPr>
              <a:t>–</a:t>
            </a:r>
            <a:r>
              <a:rPr lang="ru-RU" sz="2000" b="1" i="1" spc="-20" baseline="0" dirty="0">
                <a:solidFill>
                  <a:srgbClr val="C00000"/>
                </a:solidFill>
                <a:latin typeface="Times New Roman"/>
              </a:rPr>
              <a:t> </a:t>
            </a:r>
          </a:p>
        </p:txBody>
      </p:sp>
      <p:sp>
        <p:nvSpPr>
          <p:cNvPr id="47" name="Rectangle 1262"/>
          <p:cNvSpPr/>
          <p:nvPr/>
        </p:nvSpPr>
        <p:spPr>
          <a:xfrm>
            <a:off x="686117" y="6706642"/>
            <a:ext cx="63500" cy="337413"/>
          </a:xfrm>
          <a:prstGeom prst="rect">
            <a:avLst/>
          </a:prstGeom>
        </p:spPr>
        <p:txBody>
          <a:bodyPr wrap="none" lIns="0" tIns="0" rIns="0" bIns="0">
            <a:spAutoFit/>
          </a:bodyPr>
          <a:lstStyle/>
          <a:p>
            <a:pPr marL="0"/>
            <a:r>
              <a:rPr lang="ru-RU" sz="2000" b="1" i="1" spc="0" baseline="0" dirty="0">
                <a:solidFill>
                  <a:srgbClr val="C00000"/>
                </a:solidFill>
                <a:latin typeface="Times New Roman"/>
              </a:rPr>
              <a:t> </a:t>
            </a:r>
          </a:p>
        </p:txBody>
      </p:sp>
      <p:sp>
        <p:nvSpPr>
          <p:cNvPr id="48" name="Rectangle 1263"/>
          <p:cNvSpPr/>
          <p:nvPr/>
        </p:nvSpPr>
        <p:spPr>
          <a:xfrm>
            <a:off x="522238" y="9036918"/>
            <a:ext cx="2943755" cy="602729"/>
          </a:xfrm>
          <a:prstGeom prst="rect">
            <a:avLst/>
          </a:prstGeom>
        </p:spPr>
        <p:txBody>
          <a:bodyPr wrap="none" lIns="0" tIns="0" rIns="0" bIns="0">
            <a:spAutoFit/>
          </a:bodyPr>
          <a:lstStyle/>
          <a:p>
            <a:pPr marL="137160"/>
            <a:r>
              <a:rPr lang="ru-RU" sz="2000" b="1" i="1" spc="0" baseline="0" dirty="0">
                <a:latin typeface="Times New Roman,BoldItalic"/>
              </a:rPr>
              <a:t>На ка</a:t>
            </a:r>
            <a:r>
              <a:rPr lang="ru-RU" sz="2000" b="1" i="1" spc="-20" baseline="0" dirty="0">
                <a:latin typeface="Times New Roman,BoldItalic"/>
              </a:rPr>
              <a:t>р</a:t>
            </a:r>
            <a:r>
              <a:rPr lang="ru-RU" sz="2000" b="1" i="1" spc="0" baseline="0" dirty="0">
                <a:latin typeface="Times New Roman,BoldItalic"/>
              </a:rPr>
              <a:t>т</a:t>
            </a:r>
            <a:r>
              <a:rPr lang="ru-RU" sz="2000" b="1" i="1" spc="-12" baseline="0" dirty="0">
                <a:latin typeface="Times New Roman,BoldItalic"/>
              </a:rPr>
              <a:t>и</a:t>
            </a:r>
            <a:r>
              <a:rPr lang="ru-RU" sz="2000" b="1" i="1" spc="0" baseline="0" dirty="0">
                <a:latin typeface="Times New Roman,BoldItalic"/>
              </a:rPr>
              <a:t>нке </a:t>
            </a:r>
            <a:r>
              <a:rPr lang="ru-RU" sz="2000" b="1" i="1" spc="-11" baseline="0" dirty="0">
                <a:latin typeface="Times New Roman,BoldItalic"/>
              </a:rPr>
              <a:t>у</a:t>
            </a:r>
            <a:r>
              <a:rPr lang="ru-RU" sz="2000" b="1" i="1" spc="0" baseline="0" dirty="0">
                <a:latin typeface="Times New Roman,BoldItalic"/>
              </a:rPr>
              <a:t>знаю</a:t>
            </a:r>
            <a:r>
              <a:rPr lang="ru-RU" sz="2000" b="1" i="1" spc="0" baseline="0" dirty="0">
                <a:latin typeface="Times New Roman"/>
              </a:rPr>
              <a:t> </a:t>
            </a:r>
          </a:p>
          <a:p>
            <a:pPr marL="0">
              <a:lnSpc>
                <a:spcPts val="2300"/>
              </a:lnSpc>
            </a:pPr>
            <a:r>
              <a:rPr lang="ru-RU" sz="2000" b="1" i="1" spc="0" baseline="0" dirty="0" smtClean="0">
                <a:latin typeface="Times New Roman,BoldItalic"/>
              </a:rPr>
              <a:t>Это ве</a:t>
            </a:r>
            <a:r>
              <a:rPr lang="ru-RU" sz="2000" b="1" i="1" spc="-13" baseline="0" dirty="0" smtClean="0">
                <a:latin typeface="Times New Roman,BoldItalic"/>
              </a:rPr>
              <a:t>д</a:t>
            </a:r>
            <a:r>
              <a:rPr lang="ru-RU" sz="2000" b="1" i="1" spc="0" baseline="0" dirty="0" smtClean="0">
                <a:latin typeface="Times New Roman,BoldItalic"/>
              </a:rPr>
              <a:t>ь ме</a:t>
            </a:r>
            <a:r>
              <a:rPr lang="ru-RU" sz="2000" b="1" i="1" spc="-12" baseline="0" dirty="0" smtClean="0">
                <a:latin typeface="Times New Roman,BoldItalic"/>
              </a:rPr>
              <a:t>д</a:t>
            </a:r>
            <a:r>
              <a:rPr lang="ru-RU" sz="2000" b="1" i="1" spc="0" baseline="0" dirty="0" smtClean="0">
                <a:latin typeface="Times New Roman,BoldItalic"/>
              </a:rPr>
              <a:t>ведь </a:t>
            </a:r>
            <a:r>
              <a:rPr lang="ru-RU" sz="2000" b="1" i="1" spc="0" baseline="0" dirty="0">
                <a:latin typeface="Times New Roman"/>
              </a:rPr>
              <a:t>- </a:t>
            </a:r>
            <a:r>
              <a:rPr lang="ru-RU" sz="2000" b="1" i="1" spc="-21" baseline="0" dirty="0">
                <a:latin typeface="Times New Roman,BoldItalic"/>
              </a:rPr>
              <a:t>…</a:t>
            </a:r>
            <a:r>
              <a:rPr lang="ru-RU" sz="2000" b="1" i="1" spc="-21" baseline="0" dirty="0">
                <a:latin typeface="Times New Roman"/>
              </a:rPr>
              <a:t> </a:t>
            </a:r>
          </a:p>
        </p:txBody>
      </p:sp>
      <p:sp>
        <p:nvSpPr>
          <p:cNvPr id="49" name="Rectangle 1264"/>
          <p:cNvSpPr/>
          <p:nvPr/>
        </p:nvSpPr>
        <p:spPr>
          <a:xfrm>
            <a:off x="548957" y="7583196"/>
            <a:ext cx="63500" cy="337413"/>
          </a:xfrm>
          <a:prstGeom prst="rect">
            <a:avLst/>
          </a:prstGeom>
        </p:spPr>
        <p:txBody>
          <a:bodyPr wrap="none" lIns="0" tIns="0" rIns="0" bIns="0">
            <a:spAutoFit/>
          </a:bodyPr>
          <a:lstStyle/>
          <a:p>
            <a:pPr marL="0"/>
            <a:r>
              <a:rPr lang="ru-RU" sz="2000" b="1" i="1" spc="0" baseline="0" dirty="0">
                <a:solidFill>
                  <a:srgbClr val="FF0000"/>
                </a:solidFill>
                <a:latin typeface="Times New Roman"/>
              </a:rPr>
              <a:t> </a:t>
            </a:r>
          </a:p>
        </p:txBody>
      </p:sp>
      <p:sp>
        <p:nvSpPr>
          <p:cNvPr id="52" name="Rectangle 1267"/>
          <p:cNvSpPr/>
          <p:nvPr/>
        </p:nvSpPr>
        <p:spPr>
          <a:xfrm>
            <a:off x="548957" y="8751596"/>
            <a:ext cx="63500" cy="337413"/>
          </a:xfrm>
          <a:prstGeom prst="rect">
            <a:avLst/>
          </a:prstGeom>
        </p:spPr>
        <p:txBody>
          <a:bodyPr wrap="none" lIns="0" tIns="0" rIns="0" bIns="0">
            <a:spAutoFit/>
          </a:bodyPr>
          <a:lstStyle/>
          <a:p>
            <a:pPr marL="0"/>
            <a:r>
              <a:rPr lang="ru-RU" sz="2000" b="1" i="1" spc="0" baseline="0" dirty="0">
                <a:solidFill>
                  <a:srgbClr val="002060"/>
                </a:solidFill>
                <a:latin typeface="Times New Roman"/>
              </a:rPr>
              <a:t> </a:t>
            </a:r>
          </a:p>
        </p:txBody>
      </p:sp>
      <p:sp>
        <p:nvSpPr>
          <p:cNvPr id="54" name="Rectangle 1269"/>
          <p:cNvSpPr/>
          <p:nvPr/>
        </p:nvSpPr>
        <p:spPr>
          <a:xfrm>
            <a:off x="457200" y="9650108"/>
            <a:ext cx="31750" cy="168706"/>
          </a:xfrm>
          <a:prstGeom prst="rect">
            <a:avLst/>
          </a:prstGeom>
        </p:spPr>
        <p:txBody>
          <a:bodyPr wrap="none" lIns="0" tIns="0" rIns="0" bIns="0">
            <a:spAutoFit/>
          </a:bodyPr>
          <a:lstStyle/>
          <a:p>
            <a:pPr marL="0"/>
            <a:r>
              <a:rPr lang="ru-RU" sz="1000" b="0" i="0" spc="0" baseline="0" dirty="0">
                <a:solidFill>
                  <a:srgbClr val="000000"/>
                </a:solidFill>
                <a:latin typeface="Times New Roman"/>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cjcnAW5L5Kk.jpg"/>
          <p:cNvPicPr/>
          <p:nvPr/>
        </p:nvPicPr>
        <p:blipFill>
          <a:blip r:embed="rId2" cstate="print"/>
          <a:stretch>
            <a:fillRect/>
          </a:stretch>
        </p:blipFill>
        <p:spPr>
          <a:xfrm>
            <a:off x="522238" y="2196158"/>
            <a:ext cx="3613745" cy="4392488"/>
          </a:xfrm>
          <a:prstGeom prst="rect">
            <a:avLst/>
          </a:prstGeom>
          <a:ln>
            <a:noFill/>
          </a:ln>
          <a:effectLst>
            <a:softEdge rad="112500"/>
          </a:effectLst>
        </p:spPr>
      </p:pic>
      <p:pic>
        <p:nvPicPr>
          <p:cNvPr id="10" name="Рисунок 9" descr="DSCN3583.JPG"/>
          <p:cNvPicPr>
            <a:picLocks noChangeAspect="1"/>
          </p:cNvPicPr>
          <p:nvPr/>
        </p:nvPicPr>
        <p:blipFill>
          <a:blip r:embed="rId3" cstate="print">
            <a:lum bright="20000" contrast="10000"/>
          </a:blip>
          <a:srcRect b="12367"/>
          <a:stretch>
            <a:fillRect/>
          </a:stretch>
        </p:blipFill>
        <p:spPr>
          <a:xfrm>
            <a:off x="4272847" y="2196158"/>
            <a:ext cx="3396366" cy="2232248"/>
          </a:xfrm>
          <a:prstGeom prst="rect">
            <a:avLst/>
          </a:prstGeom>
          <a:ln>
            <a:noFill/>
          </a:ln>
          <a:effectLst>
            <a:softEdge rad="112500"/>
          </a:effectLst>
        </p:spPr>
      </p:pic>
      <p:pic>
        <p:nvPicPr>
          <p:cNvPr id="11" name="Рисунок 10" descr="DSCN3586.JPG"/>
          <p:cNvPicPr>
            <a:picLocks noChangeAspect="1"/>
          </p:cNvPicPr>
          <p:nvPr/>
        </p:nvPicPr>
        <p:blipFill>
          <a:blip r:embed="rId4" cstate="print">
            <a:lum bright="10000"/>
          </a:blip>
          <a:srcRect t="17451" b="27466"/>
          <a:stretch>
            <a:fillRect/>
          </a:stretch>
        </p:blipFill>
        <p:spPr>
          <a:xfrm>
            <a:off x="594246" y="6948686"/>
            <a:ext cx="7074967" cy="3012099"/>
          </a:xfrm>
          <a:prstGeom prst="rect">
            <a:avLst/>
          </a:prstGeom>
          <a:ln>
            <a:noFill/>
          </a:ln>
          <a:effectLst>
            <a:softEdge rad="112500"/>
          </a:effectLst>
        </p:spPr>
      </p:pic>
      <p:sp>
        <p:nvSpPr>
          <p:cNvPr id="7" name="Прямоугольник 6"/>
          <p:cNvSpPr/>
          <p:nvPr/>
        </p:nvSpPr>
        <p:spPr>
          <a:xfrm>
            <a:off x="594246" y="972022"/>
            <a:ext cx="6264696" cy="1015663"/>
          </a:xfrm>
          <a:prstGeom prst="rect">
            <a:avLst/>
          </a:prstGeom>
        </p:spPr>
        <p:txBody>
          <a:bodyPr wrap="square">
            <a:spAutoFit/>
          </a:bodyPr>
          <a:lstStyle/>
          <a:p>
            <a:r>
              <a:rPr lang="ru-RU" sz="1200" dirty="0" err="1" smtClean="0">
                <a:latin typeface="Times New Roman" pitchFamily="18" charset="0"/>
                <a:cs typeface="Times New Roman" pitchFamily="18" charset="0"/>
              </a:rPr>
              <a:t>Мәктәпкәчә яшьтәге балаларны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бакчасында</a:t>
            </a:r>
            <a:r>
              <a:rPr lang="ru-RU" sz="1200" dirty="0" smtClean="0">
                <a:latin typeface="Times New Roman" pitchFamily="18" charset="0"/>
                <a:cs typeface="Times New Roman" pitchFamily="18" charset="0"/>
              </a:rPr>
              <a:t> татар </a:t>
            </a:r>
            <a:r>
              <a:rPr lang="ru-RU" sz="1200" dirty="0" err="1" smtClean="0">
                <a:latin typeface="Times New Roman" pitchFamily="18" charset="0"/>
                <a:cs typeface="Times New Roman" pitchFamily="18" charset="0"/>
              </a:rPr>
              <a:t>теленә өйрәтү </a:t>
            </a:r>
            <a:r>
              <a:rPr lang="ru-RU" sz="1200" dirty="0" smtClean="0">
                <a:latin typeface="Times New Roman" pitchFamily="18" charset="0"/>
                <a:cs typeface="Times New Roman" pitchFamily="18" charset="0"/>
              </a:rPr>
              <a:t>"</a:t>
            </a:r>
            <a:r>
              <a:rPr lang="ru-RU" sz="1200" dirty="0" err="1" smtClean="0">
                <a:latin typeface="Times New Roman" pitchFamily="18" charset="0"/>
                <a:cs typeface="Times New Roman" pitchFamily="18" charset="0"/>
              </a:rPr>
              <a:t>балалар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бакчасында</a:t>
            </a:r>
            <a:r>
              <a:rPr lang="ru-RU" sz="1200" dirty="0" smtClean="0">
                <a:latin typeface="Times New Roman" pitchFamily="18" charset="0"/>
                <a:cs typeface="Times New Roman" pitchFamily="18" charset="0"/>
              </a:rPr>
              <a:t> рус </a:t>
            </a:r>
            <a:r>
              <a:rPr lang="ru-RU" sz="1200" dirty="0" err="1" smtClean="0">
                <a:latin typeface="Times New Roman" pitchFamily="18" charset="0"/>
                <a:cs typeface="Times New Roman" pitchFamily="18" charset="0"/>
              </a:rPr>
              <a:t>телле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балаларны</a:t>
            </a:r>
            <a:r>
              <a:rPr lang="ru-RU" sz="1200" dirty="0" smtClean="0">
                <a:latin typeface="Times New Roman" pitchFamily="18" charset="0"/>
                <a:cs typeface="Times New Roman" pitchFamily="18" charset="0"/>
              </a:rPr>
              <a:t> татар </a:t>
            </a:r>
            <a:r>
              <a:rPr lang="ru-RU" sz="1200" dirty="0" err="1" smtClean="0">
                <a:latin typeface="Times New Roman" pitchFamily="18" charset="0"/>
                <a:cs typeface="Times New Roman" pitchFamily="18" charset="0"/>
              </a:rPr>
              <a:t>теленә өйрәтү</a:t>
            </a:r>
            <a:r>
              <a:rPr lang="ru-RU" sz="1200" dirty="0" smtClean="0">
                <a:latin typeface="Times New Roman" pitchFamily="18" charset="0"/>
                <a:cs typeface="Times New Roman" pitchFamily="18" charset="0"/>
              </a:rPr>
              <a:t>"</a:t>
            </a:r>
            <a:r>
              <a:rPr lang="ru-RU" sz="1200" dirty="0" err="1" smtClean="0">
                <a:latin typeface="Times New Roman" pitchFamily="18" charset="0"/>
                <a:cs typeface="Times New Roman" pitchFamily="18" charset="0"/>
              </a:rPr>
              <a:t>программасы</a:t>
            </a:r>
            <a:r>
              <a:rPr lang="ru-RU" sz="1200" dirty="0" smtClean="0">
                <a:latin typeface="Times New Roman" pitchFamily="18" charset="0"/>
                <a:cs typeface="Times New Roman" pitchFamily="18" charset="0"/>
              </a:rPr>
              <a:t>(</a:t>
            </a:r>
            <a:r>
              <a:rPr lang="ru-RU" sz="1200" dirty="0" err="1" smtClean="0">
                <a:latin typeface="Times New Roman" pitchFamily="18" charset="0"/>
                <a:cs typeface="Times New Roman" pitchFamily="18" charset="0"/>
              </a:rPr>
              <a:t>Зарипова</a:t>
            </a:r>
            <a:r>
              <a:rPr lang="ru-RU" sz="1200" dirty="0" smtClean="0">
                <a:latin typeface="Times New Roman" pitchFamily="18" charset="0"/>
                <a:cs typeface="Times New Roman" pitchFamily="18" charset="0"/>
              </a:rPr>
              <a:t> З.м., Исаева Р. С., </a:t>
            </a:r>
            <a:r>
              <a:rPr lang="ru-RU" sz="1200" dirty="0" err="1" smtClean="0">
                <a:latin typeface="Times New Roman" pitchFamily="18" charset="0"/>
                <a:cs typeface="Times New Roman" pitchFamily="18" charset="0"/>
              </a:rPr>
              <a:t>Кидрячева</a:t>
            </a:r>
            <a:r>
              <a:rPr lang="ru-RU" sz="1200" dirty="0" smtClean="0">
                <a:latin typeface="Times New Roman" pitchFamily="18" charset="0"/>
                <a:cs typeface="Times New Roman" pitchFamily="18" charset="0"/>
              </a:rPr>
              <a:t> р. г.) </a:t>
            </a:r>
            <a:r>
              <a:rPr lang="ru-RU" sz="1200" dirty="0" err="1" smtClean="0">
                <a:latin typeface="Times New Roman" pitchFamily="18" charset="0"/>
                <a:cs typeface="Times New Roman" pitchFamily="18" charset="0"/>
              </a:rPr>
              <a:t>һәм </a:t>
            </a:r>
            <a:r>
              <a:rPr lang="ru-RU" sz="1200" dirty="0" smtClean="0">
                <a:latin typeface="Times New Roman" pitchFamily="18" charset="0"/>
                <a:cs typeface="Times New Roman" pitchFamily="18" charset="0"/>
              </a:rPr>
              <a:t>"</a:t>
            </a:r>
            <a:r>
              <a:rPr lang="ru-RU" sz="1200" dirty="0" err="1" smtClean="0">
                <a:latin typeface="Times New Roman" pitchFamily="18" charset="0"/>
                <a:cs typeface="Times New Roman" pitchFamily="18" charset="0"/>
              </a:rPr>
              <a:t>Татарча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сөйләшәбез"уку-методик </a:t>
            </a:r>
            <a:r>
              <a:rPr lang="ru-RU" sz="1200" dirty="0" smtClean="0">
                <a:latin typeface="Times New Roman" pitchFamily="18" charset="0"/>
                <a:cs typeface="Times New Roman" pitchFamily="18" charset="0"/>
              </a:rPr>
              <a:t>комплекты (УМК) </a:t>
            </a:r>
            <a:r>
              <a:rPr lang="ru-RU" sz="1200" dirty="0" err="1" smtClean="0">
                <a:latin typeface="Times New Roman" pitchFamily="18" charset="0"/>
                <a:cs typeface="Times New Roman" pitchFamily="18" charset="0"/>
              </a:rPr>
              <a:t>кысаларында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гамәлгә ашырыла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Уеннарны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эшләгәндә </a:t>
            </a:r>
            <a:r>
              <a:rPr lang="ru-RU" sz="1200" dirty="0" smtClean="0">
                <a:latin typeface="Times New Roman" pitchFamily="18" charset="0"/>
                <a:cs typeface="Times New Roman" pitchFamily="18" charset="0"/>
              </a:rPr>
              <a:t>программа </a:t>
            </a:r>
            <a:r>
              <a:rPr lang="ru-RU" sz="1200" dirty="0" err="1" smtClean="0">
                <a:latin typeface="Times New Roman" pitchFamily="18" charset="0"/>
                <a:cs typeface="Times New Roman" pitchFamily="18" charset="0"/>
              </a:rPr>
              <a:t>тәкъдим иткән темик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темалар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шулай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ук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балаларның яшь</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үзенчәлекләре исәпкә алынган</a:t>
            </a:r>
            <a:endParaRPr lang="ru-RU" sz="1200" dirty="0">
              <a:latin typeface="Times New Roman" pitchFamily="18" charset="0"/>
              <a:cs typeface="Times New Roman" pitchFamily="18" charset="0"/>
            </a:endParaRPr>
          </a:p>
        </p:txBody>
      </p:sp>
      <p:sp>
        <p:nvSpPr>
          <p:cNvPr id="9" name="Прямоугольник 8"/>
          <p:cNvSpPr/>
          <p:nvPr/>
        </p:nvSpPr>
        <p:spPr>
          <a:xfrm>
            <a:off x="594246" y="251942"/>
            <a:ext cx="6336704" cy="830997"/>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ҮТКӘН  МАТЕРИАЛНЫ  ТАТАР  ТЕЛЕНӘ  БЕРКЕТҮ  БУЕНЧА  УМКНЫ ГАМӘЛГӘ  АШЫРУ  БУЕНЧА  БЕЗНЕҢ  АВТОРЛЫК  УЕННАРЫ</a:t>
            </a:r>
            <a:endParaRPr lang="ru-RU" sz="1600" b="1" dirty="0">
              <a:solidFill>
                <a:srgbClr val="FF000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78222" y="0"/>
            <a:ext cx="6768753" cy="522477"/>
          </a:xfrm>
          <a:prstGeom prst="rect">
            <a:avLst/>
          </a:prstGeom>
          <a:noFill/>
          <a:ln w="9525">
            <a:noFill/>
            <a:miter lim="800000"/>
            <a:headEnd/>
            <a:tailEnd/>
          </a:ln>
          <a:effectLst/>
        </p:spPr>
        <p:txBody>
          <a:bodyPr vert="horz" wrap="square" lIns="90702" tIns="45352" rIns="90702" bIns="45352" numCol="1" anchor="ctr" anchorCtr="0" compatLnSpc="1">
            <a:prstTxWarp prst="textNoShape">
              <a:avLst/>
            </a:prstTxWarp>
            <a:spAutoFit/>
          </a:bodyPr>
          <a:lstStyle/>
          <a:p>
            <a:pPr algn="ctr" defTabSz="907026" fontAlgn="base">
              <a:spcBef>
                <a:spcPct val="0"/>
              </a:spcBef>
              <a:spcAft>
                <a:spcPct val="0"/>
              </a:spcAft>
            </a:pPr>
            <a:r>
              <a:rPr lang="ru-RU" sz="1400" b="1" i="1" dirty="0">
                <a:solidFill>
                  <a:srgbClr val="FF0000"/>
                </a:solidFill>
                <a:latin typeface="Times New Roman" pitchFamily="18" charset="0"/>
                <a:ea typeface="Times New Roman" pitchFamily="18" charset="0"/>
                <a:cs typeface="Times New Roman" pitchFamily="18" charset="0"/>
              </a:rPr>
              <a:t>НАШИ АВТОРСКИЕ ИГРЫ ПО РЕАЛИЗАЦИИ УМК ПО ЗАКРЕПЛЕНИЮ ПРОЙДЕННОГО МАТЕРИАЛА НА ТАТАРСКОМ ЯЗЫКЕ</a:t>
            </a:r>
            <a:endParaRPr lang="ru-RU" sz="1400" i="1" dirty="0">
              <a:solidFill>
                <a:srgbClr val="FF0000"/>
              </a:solidFill>
              <a:latin typeface="Times New Roman" pitchFamily="18" charset="0"/>
              <a:cs typeface="Times New Roman" pitchFamily="18" charset="0"/>
            </a:endParaRPr>
          </a:p>
        </p:txBody>
      </p:sp>
      <p:pic>
        <p:nvPicPr>
          <p:cNvPr id="5" name="Рисунок 4"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1026294" y="9468967"/>
            <a:ext cx="4968551" cy="972021"/>
          </a:xfrm>
          <a:prstGeom prst="rect">
            <a:avLst/>
          </a:prstGeom>
          <a:noFill/>
          <a:ln w="9525">
            <a:noFill/>
            <a:miter lim="800000"/>
            <a:headEnd/>
            <a:tailEnd/>
          </a:ln>
        </p:spPr>
      </p:pic>
      <p:sp>
        <p:nvSpPr>
          <p:cNvPr id="6" name="Rectangle 1"/>
          <p:cNvSpPr>
            <a:spLocks noChangeArrowheads="1"/>
          </p:cNvSpPr>
          <p:nvPr/>
        </p:nvSpPr>
        <p:spPr bwMode="auto">
          <a:xfrm>
            <a:off x="594246" y="539974"/>
            <a:ext cx="6768751"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Обучение дошкольников татарскому языку в детском саду осуществляется в рамках программы </a:t>
            </a:r>
            <a:r>
              <a:rPr kumimoji="0" lang="ru-RU" sz="1200" b="0" i="0" u="none" strike="noStrike" cap="none" normalizeH="0" baseline="0" dirty="0" smtClean="0">
                <a:ln>
                  <a:noFill/>
                </a:ln>
                <a:solidFill>
                  <a:srgbClr val="000000"/>
                </a:solidFill>
                <a:effectLst/>
                <a:latin typeface="Calibri"/>
                <a:ea typeface="Calibri" charset="-52"/>
                <a:cs typeface="Times New Roman" pitchFamily="18" charset="0"/>
              </a:rPr>
              <a:t>«</a:t>
            </a:r>
            <a:r>
              <a:rPr kumimoji="0" lang="ru-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Обучение русскоязычных детей татарскому языку в детском саду</a:t>
            </a:r>
            <a:r>
              <a:rPr kumimoji="0" lang="ru-RU" sz="1200" b="0" i="0" u="none" strike="noStrike" cap="none" normalizeH="0" baseline="0" dirty="0" smtClean="0">
                <a:ln>
                  <a:noFill/>
                </a:ln>
                <a:solidFill>
                  <a:srgbClr val="000000"/>
                </a:solidFill>
                <a:effectLst/>
                <a:latin typeface="Calibri"/>
                <a:ea typeface="Calibri" charset="-52"/>
                <a:cs typeface="Times New Roman" pitchFamily="18" charset="0"/>
              </a:rPr>
              <a:t>»</a:t>
            </a:r>
            <a:r>
              <a:rPr kumimoji="0" lang="ru-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a:t>
            </a:r>
            <a:r>
              <a:rPr kumimoji="0" lang="ru-RU" sz="1200" b="0" i="0" u="none" strike="noStrike" cap="none" normalizeH="0" baseline="0" dirty="0" err="1" smtClean="0">
                <a:ln>
                  <a:noFill/>
                </a:ln>
                <a:solidFill>
                  <a:srgbClr val="000000"/>
                </a:solidFill>
                <a:effectLst/>
                <a:latin typeface="Times New Roman" pitchFamily="18" charset="0"/>
                <a:ea typeface="Calibri" charset="-52"/>
                <a:cs typeface="Times New Roman" pitchFamily="18" charset="0"/>
              </a:rPr>
              <a:t>Зарипова</a:t>
            </a:r>
            <a:r>
              <a:rPr kumimoji="0" lang="ru-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 З.М., Исаева Р.С., </a:t>
            </a:r>
            <a:r>
              <a:rPr kumimoji="0" lang="ru-RU" sz="1200" b="0" i="0" u="none" strike="noStrike" cap="none" normalizeH="0" baseline="0" dirty="0" err="1" smtClean="0">
                <a:ln>
                  <a:noFill/>
                </a:ln>
                <a:solidFill>
                  <a:srgbClr val="000000"/>
                </a:solidFill>
                <a:effectLst/>
                <a:latin typeface="Times New Roman" pitchFamily="18" charset="0"/>
                <a:ea typeface="Calibri" charset="-52"/>
                <a:cs typeface="Times New Roman" pitchFamily="18" charset="0"/>
              </a:rPr>
              <a:t>Кидрячева</a:t>
            </a:r>
            <a:r>
              <a:rPr kumimoji="0" lang="ru-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 Р..Г.) и учебно-методического комплекта (УМК) </a:t>
            </a:r>
            <a:r>
              <a:rPr kumimoji="0" lang="ru-RU" sz="1200" b="0" i="0" u="none" strike="noStrike" cap="none" normalizeH="0" baseline="0" dirty="0" smtClean="0">
                <a:ln>
                  <a:noFill/>
                </a:ln>
                <a:solidFill>
                  <a:srgbClr val="000000"/>
                </a:solidFill>
                <a:effectLst/>
                <a:latin typeface="Calibri"/>
                <a:ea typeface="Calibri" charset="-52"/>
                <a:cs typeface="Times New Roman" pitchFamily="18" charset="0"/>
              </a:rPr>
              <a:t>“</a:t>
            </a:r>
            <a:r>
              <a:rPr kumimoji="0" lang="ru-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Говорим по-татарски</a:t>
            </a:r>
            <a:r>
              <a:rPr kumimoji="0" lang="ru-RU" sz="1200" b="0" i="0" u="none" strike="noStrike" cap="none" normalizeH="0" baseline="0" dirty="0" smtClean="0">
                <a:ln>
                  <a:noFill/>
                </a:ln>
                <a:solidFill>
                  <a:srgbClr val="000000"/>
                </a:solidFill>
                <a:effectLst/>
                <a:latin typeface="Calibri"/>
                <a:ea typeface="Calibri" charset="-52"/>
                <a:cs typeface="Times New Roman" pitchFamily="18" charset="0"/>
              </a:rPr>
              <a:t>”</a:t>
            </a:r>
            <a:r>
              <a:rPr kumimoji="0" lang="ru-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  При разработке  игр</a:t>
            </a:r>
            <a:r>
              <a:rPr kumimoji="0" lang="ru-RU" sz="1200" b="0" i="0" u="none" strike="noStrike" cap="none" normalizeH="0" dirty="0" smtClean="0">
                <a:ln>
                  <a:noFill/>
                </a:ln>
                <a:solidFill>
                  <a:srgbClr val="000000"/>
                </a:solidFill>
                <a:effectLst/>
                <a:latin typeface="Times New Roman" pitchFamily="18" charset="0"/>
                <a:ea typeface="Calibri" charset="-52"/>
                <a:cs typeface="Times New Roman" pitchFamily="18" charset="0"/>
              </a:rPr>
              <a:t> </a:t>
            </a:r>
            <a:r>
              <a:rPr kumimoji="0" lang="ru-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 учитывали</a:t>
            </a:r>
            <a:r>
              <a:rPr kumimoji="0" lang="tt-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сь</a:t>
            </a:r>
            <a:r>
              <a:rPr kumimoji="0" lang="ru-RU" sz="1200" b="0" i="0" u="none" strike="noStrike" cap="none" normalizeH="0" baseline="0" dirty="0" smtClean="0">
                <a:ln>
                  <a:noFill/>
                </a:ln>
                <a:solidFill>
                  <a:srgbClr val="000000"/>
                </a:solidFill>
                <a:effectLst/>
                <a:latin typeface="Times New Roman" pitchFamily="18" charset="0"/>
                <a:ea typeface="Calibri" charset="-52"/>
                <a:cs typeface="Times New Roman" pitchFamily="18" charset="0"/>
              </a:rPr>
              <a:t> лексические темы, предложенные программой, а также возрастные особенности детей</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Рисунок 6" descr="C:\Users\1\Desktop\DSCN3554.JPG"/>
          <p:cNvPicPr/>
          <p:nvPr/>
        </p:nvPicPr>
        <p:blipFill>
          <a:blip r:embed="rId3" cstate="print">
            <a:lum bright="10000" contrast="30000"/>
          </a:blip>
          <a:srcRect b="11231"/>
          <a:stretch>
            <a:fillRect/>
          </a:stretch>
        </p:blipFill>
        <p:spPr bwMode="auto">
          <a:xfrm rot="16200000">
            <a:off x="162198" y="2124150"/>
            <a:ext cx="4752528" cy="3888432"/>
          </a:xfrm>
          <a:prstGeom prst="rect">
            <a:avLst/>
          </a:prstGeom>
          <a:ln>
            <a:noFill/>
          </a:ln>
          <a:effectLst>
            <a:softEdge rad="112500"/>
          </a:effectLst>
        </p:spPr>
      </p:pic>
      <p:pic>
        <p:nvPicPr>
          <p:cNvPr id="8" name="Рисунок 7" descr="IMG-20230405-WA0014.jpg"/>
          <p:cNvPicPr>
            <a:picLocks noChangeAspect="1"/>
          </p:cNvPicPr>
          <p:nvPr/>
        </p:nvPicPr>
        <p:blipFill>
          <a:blip r:embed="rId4" cstate="print">
            <a:lum/>
          </a:blip>
          <a:srcRect t="10798"/>
          <a:stretch>
            <a:fillRect/>
          </a:stretch>
        </p:blipFill>
        <p:spPr>
          <a:xfrm>
            <a:off x="3834606" y="5076478"/>
            <a:ext cx="3834607" cy="4560748"/>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1208</TotalTime>
  <Words>1388</Words>
  <Application>Microsoft Office PowerPoint</Application>
  <PresentationFormat>Произвольный</PresentationFormat>
  <Paragraphs>159</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Ильнар</dc:creator>
  <cp:lastModifiedBy>Пользователь Windows</cp:lastModifiedBy>
  <cp:revision>112</cp:revision>
  <dcterms:created xsi:type="dcterms:W3CDTF">2019-11-06T10:45:50Z</dcterms:created>
  <dcterms:modified xsi:type="dcterms:W3CDTF">2023-04-22T09:23:28Z</dcterms:modified>
</cp:coreProperties>
</file>